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806" r:id="rId1"/>
  </p:sldMasterIdLst>
  <p:notesMasterIdLst>
    <p:notesMasterId r:id="rId45"/>
  </p:notesMasterIdLst>
  <p:sldIdLst>
    <p:sldId id="256" r:id="rId2"/>
    <p:sldId id="257" r:id="rId3"/>
    <p:sldId id="258" r:id="rId4"/>
    <p:sldId id="262" r:id="rId5"/>
    <p:sldId id="263" r:id="rId6"/>
    <p:sldId id="295" r:id="rId7"/>
    <p:sldId id="296" r:id="rId8"/>
    <p:sldId id="297" r:id="rId9"/>
    <p:sldId id="264" r:id="rId10"/>
    <p:sldId id="30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98" r:id="rId31"/>
    <p:sldId id="300" r:id="rId32"/>
    <p:sldId id="301" r:id="rId33"/>
    <p:sldId id="285" r:id="rId34"/>
    <p:sldId id="286" r:id="rId35"/>
    <p:sldId id="303" r:id="rId36"/>
    <p:sldId id="287" r:id="rId37"/>
    <p:sldId id="288" r:id="rId38"/>
    <p:sldId id="289" r:id="rId39"/>
    <p:sldId id="290" r:id="rId40"/>
    <p:sldId id="304" r:id="rId41"/>
    <p:sldId id="291" r:id="rId42"/>
    <p:sldId id="299" r:id="rId43"/>
    <p:sldId id="292" r:id="rId44"/>
  </p:sldIdLst>
  <p:sldSz cx="9144000" cy="5143500" type="screen16x9"/>
  <p:notesSz cx="6858000" cy="9144000"/>
  <p:embeddedFontLst>
    <p:embeddedFont>
      <p:font typeface="Garamond" panose="02020404030301010803" pitchFamily="18" charset="0"/>
      <p:regular r:id="rId46"/>
      <p:bold r:id="rId47"/>
      <p: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094CA12-FEA5-4DC8-B818-5206AA4D1A53}">
  <a:tblStyle styleId="{A094CA12-FEA5-4DC8-B818-5206AA4D1A5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94660"/>
  </p:normalViewPr>
  <p:slideViewPr>
    <p:cSldViewPr snapToGrid="0">
      <p:cViewPr varScale="1">
        <p:scale>
          <a:sx n="146" d="100"/>
          <a:sy n="146" d="100"/>
        </p:scale>
        <p:origin x="21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19918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8" name="Shape 12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Shape 1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4" name="Shape 13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0" name="Shape 14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Shape 15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6" name="Shape 17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Shape 2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6" name="Shape 2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Shape 2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8" name="Shape 21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7198748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644024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7873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7" name="Shape 23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651300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Shape 2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9" name="Shape 24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5" name="Shape 25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1" name="Shape 261"/>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9282342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Shape 26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852052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3" name="Shape 27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5997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655636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65511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2700" y="0"/>
            <a:ext cx="9173370" cy="5142161"/>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019299" y="1403349"/>
            <a:ext cx="5111752" cy="1136650"/>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2743198"/>
            <a:ext cx="5111752" cy="9906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3778247"/>
            <a:ext cx="673100" cy="209550"/>
          </a:xfrm>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a:xfrm>
            <a:off x="2019298" y="3778247"/>
            <a:ext cx="3910976" cy="209550"/>
          </a:xfrm>
        </p:spPr>
        <p:txBody>
          <a:bodyPr/>
          <a:lstStyle/>
          <a:p>
            <a:endParaRPr lang="en-US"/>
          </a:p>
        </p:txBody>
      </p:sp>
      <p:sp>
        <p:nvSpPr>
          <p:cNvPr id="6" name="Slide Number Placeholder 5"/>
          <p:cNvSpPr>
            <a:spLocks noGrp="1"/>
          </p:cNvSpPr>
          <p:nvPr>
            <p:ph type="sldNum" sz="quarter" idx="12"/>
          </p:nvPr>
        </p:nvSpPr>
        <p:spPr>
          <a:xfrm>
            <a:off x="6717676" y="3778247"/>
            <a:ext cx="413375" cy="209550"/>
          </a:xfrm>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2019299" y="2641598"/>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547266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1" y="3611561"/>
            <a:ext cx="7207250" cy="425054"/>
          </a:xfrm>
        </p:spPr>
        <p:txBody>
          <a:bodyPr anchor="b">
            <a:normAutofit/>
          </a:bodyPr>
          <a:lstStyle>
            <a:lvl1pPr algn="ctr">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1070" y="781050"/>
            <a:ext cx="7579479" cy="2501902"/>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51" y="4036615"/>
            <a:ext cx="7207250" cy="370284"/>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A9B7C45-BEF1-4D11-AC00-80C5DF54A273}"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139543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77901" y="736599"/>
            <a:ext cx="7194549" cy="2216151"/>
          </a:xfrm>
        </p:spPr>
        <p:txBody>
          <a:bodyPr anchor="ctr">
            <a:normAutofit/>
          </a:bodyPr>
          <a:lstStyle>
            <a:lvl1pPr algn="ctr">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7901" y="3257550"/>
            <a:ext cx="7194549"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538893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77800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514600"/>
            <a:ext cx="6629402" cy="438150"/>
          </a:xfrm>
        </p:spPr>
        <p:txBody>
          <a:bodyPr anchor="ctr">
            <a:normAutofit/>
          </a:bodyPr>
          <a:lstStyle>
            <a:lvl1pPr marL="0" indent="0" algn="r">
              <a:buFontTx/>
              <a:buNone/>
              <a:defRPr sz="15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971551" y="3257550"/>
            <a:ext cx="7207250" cy="114935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4" name="TextBox 13"/>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5" name="TextBox 14"/>
          <p:cNvSpPr txBox="1"/>
          <p:nvPr/>
        </p:nvSpPr>
        <p:spPr>
          <a:xfrm>
            <a:off x="7950200" y="2120903"/>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19" name="Straight Connector 18"/>
          <p:cNvCxnSpPr/>
          <p:nvPr/>
        </p:nvCxnSpPr>
        <p:spPr>
          <a:xfrm>
            <a:off x="1047127" y="3105149"/>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733464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71552" y="2481436"/>
            <a:ext cx="7207251" cy="1101600"/>
          </a:xfrm>
        </p:spPr>
        <p:txBody>
          <a:bodyPr anchor="b">
            <a:normAutofit/>
          </a:bodyPr>
          <a:lstStyle>
            <a:lvl1pPr algn="l">
              <a:defRPr sz="2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1" y="3583036"/>
            <a:ext cx="7207251" cy="645300"/>
          </a:xfrm>
        </p:spPr>
        <p:txBody>
          <a:bodyPr anchor="t">
            <a:normAutofit/>
          </a:bodyPr>
          <a:lstStyle>
            <a:lvl1pPr marL="0" indent="0" algn="l">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8484211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084660" y="736599"/>
            <a:ext cx="6972299" cy="1682751"/>
          </a:xfrm>
        </p:spPr>
        <p:txBody>
          <a:bodyPr anchor="ctr">
            <a:normAutofit/>
          </a:bodyPr>
          <a:lstStyle>
            <a:lvl1pPr algn="ctr">
              <a:defRPr sz="24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971551" y="2729484"/>
            <a:ext cx="7207251" cy="665226"/>
          </a:xfrm>
        </p:spPr>
        <p:txBody>
          <a:bodyPr anchor="b">
            <a:normAutofit/>
          </a:bodyPr>
          <a:lstStyle>
            <a:lvl1pPr marL="0" indent="0" algn="l">
              <a:spcBef>
                <a:spcPts val="0"/>
              </a:spcBef>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1" y="3397250"/>
            <a:ext cx="7207251" cy="100965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2" name="TextBox 11"/>
          <p:cNvSpPr txBox="1"/>
          <p:nvPr/>
        </p:nvSpPr>
        <p:spPr>
          <a:xfrm>
            <a:off x="646510" y="659971"/>
            <a:ext cx="457200" cy="438582"/>
          </a:xfrm>
          <a:prstGeom prst="rect">
            <a:avLst/>
          </a:prstGeom>
        </p:spPr>
        <p:txBody>
          <a:bodyPr vert="horz" lIns="68580" tIns="34290" rIns="68580" bIns="34290" rtlCol="0" anchor="ctr">
            <a:noAutofit/>
          </a:bodyPr>
          <a:lstStyle/>
          <a:p>
            <a:pPr lvl="0"/>
            <a:r>
              <a:rPr lang="en-US" sz="6000" dirty="0">
                <a:solidFill>
                  <a:schemeClr val="tx1"/>
                </a:solidFill>
                <a:effectLst/>
              </a:rPr>
              <a:t>“</a:t>
            </a:r>
          </a:p>
        </p:txBody>
      </p:sp>
      <p:sp>
        <p:nvSpPr>
          <p:cNvPr id="13" name="TextBox 12"/>
          <p:cNvSpPr txBox="1"/>
          <p:nvPr/>
        </p:nvSpPr>
        <p:spPr>
          <a:xfrm>
            <a:off x="7950200" y="1949446"/>
            <a:ext cx="457200" cy="438582"/>
          </a:xfrm>
          <a:prstGeom prst="rect">
            <a:avLst/>
          </a:prstGeom>
        </p:spPr>
        <p:txBody>
          <a:bodyPr vert="horz" lIns="68580" tIns="34290" rIns="68580" bIns="34290" rtlCol="0" anchor="ctr">
            <a:noAutofit/>
          </a:bodyPr>
          <a:lstStyle/>
          <a:p>
            <a:pPr lvl="0" algn="r"/>
            <a:r>
              <a:rPr lang="en-US" sz="6000" dirty="0">
                <a:solidFill>
                  <a:schemeClr val="tx1"/>
                </a:solidFill>
                <a:effectLst/>
              </a:rPr>
              <a:t>”</a:t>
            </a:r>
          </a:p>
        </p:txBody>
      </p:sp>
      <p:cxnSp>
        <p:nvCxnSpPr>
          <p:cNvPr id="26" name="Straight Connector 25"/>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907162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971551" y="736599"/>
            <a:ext cx="7207250" cy="1682751"/>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971551" y="2722626"/>
            <a:ext cx="7207251" cy="630936"/>
          </a:xfrm>
        </p:spPr>
        <p:txBody>
          <a:bodyPr anchor="b">
            <a:normAutofit/>
          </a:bodyPr>
          <a:lstStyle>
            <a:lvl1pPr marL="0" indent="0" algn="l">
              <a:spcBef>
                <a:spcPts val="0"/>
              </a:spcBef>
              <a:buNone/>
              <a:defRPr sz="21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971550" y="3352800"/>
            <a:ext cx="7207253" cy="10541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5" name="Straight Connector 14"/>
          <p:cNvCxnSpPr/>
          <p:nvPr/>
        </p:nvCxnSpPr>
        <p:spPr>
          <a:xfrm>
            <a:off x="1047127" y="257175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7691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37609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9518" y="736599"/>
            <a:ext cx="1418171" cy="36703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71549" y="736599"/>
            <a:ext cx="5574769" cy="3670301"/>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6647918" y="742950"/>
            <a:ext cx="0" cy="36576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946292"/>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Shape 2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2" name="Shape 2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07003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4121101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314454"/>
            <a:ext cx="6119016" cy="1366886"/>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2884539"/>
            <a:ext cx="6119018" cy="715910"/>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9B7C45-BEF1-4D11-AC00-80C5DF54A273}" type="datetimeFigureOut">
              <a:rPr lang="en-US" smtClean="0"/>
              <a:t>5/18/2018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509542" y="2782939"/>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01416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1920240"/>
            <a:ext cx="3538728" cy="248259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A9B7C45-BEF1-4D11-AC00-80C5DF54A273}"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9437282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971550"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1993900"/>
            <a:ext cx="3538728" cy="432197"/>
          </a:xfrm>
        </p:spPr>
        <p:txBody>
          <a:bodyPr anchor="b">
            <a:noAutofit/>
          </a:bodyPr>
          <a:lstStyle>
            <a:lvl1pPr marL="0" indent="0">
              <a:spcBef>
                <a:spcPts val="504"/>
              </a:spcBef>
              <a:spcAft>
                <a:spcPts val="450"/>
              </a:spcAft>
              <a:buNone/>
              <a:defRPr sz="21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35503" y="2432447"/>
            <a:ext cx="3538728" cy="1974454"/>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A9B7C45-BEF1-4D11-AC00-80C5DF54A273}" type="datetimeFigureOut">
              <a:rPr lang="en-US" smtClean="0"/>
              <a:t>5/18/2018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8" name="Straight Connector 17"/>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85911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A9B7C45-BEF1-4D11-AC00-80C5DF54A273}" type="datetimeFigureOut">
              <a:rPr lang="en-US" smtClean="0"/>
              <a:t>5/18/2018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4" name="Straight Connector 13"/>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129191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9B7C45-BEF1-4D11-AC00-80C5DF54A273}" type="datetimeFigureOut">
              <a:rPr lang="en-US" smtClean="0"/>
              <a:t>5/18/2018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436118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0359" y="1041401"/>
            <a:ext cx="2788841" cy="1028700"/>
          </a:xfrm>
        </p:spPr>
        <p:txBody>
          <a:bodyPr anchor="b">
            <a:normAutofit/>
          </a:bodyPr>
          <a:lstStyle>
            <a:lvl1pPr algn="ctr">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4064001" y="736599"/>
            <a:ext cx="4102100" cy="3670301"/>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70359" y="2273299"/>
            <a:ext cx="2788841" cy="1828803"/>
          </a:xfrm>
        </p:spPr>
        <p:txBody>
          <a:bodyPr anchor="t">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A9B7C45-BEF1-4D11-AC00-80C5DF54A273}"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cxnSp>
        <p:nvCxnSpPr>
          <p:cNvPr id="16" name="Straight Connector 15"/>
          <p:cNvCxnSpPr/>
          <p:nvPr/>
        </p:nvCxnSpPr>
        <p:spPr>
          <a:xfrm>
            <a:off x="1047127" y="2184400"/>
            <a:ext cx="26358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428497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49" y="1412874"/>
            <a:ext cx="4681362" cy="1028700"/>
          </a:xfrm>
        </p:spPr>
        <p:txBody>
          <a:bodyPr anchor="b">
            <a:normAutofit/>
          </a:bodyPr>
          <a:lstStyle>
            <a:lvl1pPr algn="ctr">
              <a:defRPr sz="21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6071124" y="781050"/>
            <a:ext cx="2297510" cy="35814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971549" y="2441574"/>
            <a:ext cx="4681362" cy="1371600"/>
          </a:xfrm>
        </p:spPr>
        <p:txBody>
          <a:bodyPr anchor="t">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A9B7C45-BEF1-4D11-AC00-80C5DF54A273}" type="datetimeFigureOut">
              <a:rPr lang="en-US" smtClean="0"/>
              <a:t>5/18/2018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8516084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1802" y="0"/>
            <a:ext cx="9172472" cy="5142161"/>
            <a:chOff x="-15736" y="0"/>
            <a:chExt cx="12229962" cy="6856214"/>
          </a:xfrm>
        </p:grpSpPr>
        <p:pic>
          <p:nvPicPr>
            <p:cNvPr id="8" name="Picture 7" descr="H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971552" y="736600"/>
            <a:ext cx="7200897" cy="9779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1917699"/>
            <a:ext cx="7200897" cy="2489202"/>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4476750"/>
            <a:ext cx="1200150"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EA9B7C45-BEF1-4D11-AC00-80C5DF54A273}" type="datetimeFigureOut">
              <a:rPr lang="en-US" smtClean="0"/>
              <a:t>5/18/2018</a:t>
            </a:fld>
            <a:endParaRPr lang="en-US"/>
          </a:p>
        </p:txBody>
      </p:sp>
      <p:sp>
        <p:nvSpPr>
          <p:cNvPr id="5" name="Footer Placeholder 4"/>
          <p:cNvSpPr>
            <a:spLocks noGrp="1"/>
          </p:cNvSpPr>
          <p:nvPr>
            <p:ph type="ftr" sz="quarter" idx="3"/>
          </p:nvPr>
        </p:nvSpPr>
        <p:spPr>
          <a:xfrm>
            <a:off x="971551" y="4476750"/>
            <a:ext cx="5479425" cy="20955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7765426" y="4476750"/>
            <a:ext cx="407023" cy="20955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53405283"/>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Lst>
  <p:hf sldNum="0" hdr="0" ftr="0" dt="0"/>
  <p:txStyles>
    <p:titleStyle>
      <a:lvl1pPr algn="ctr" defTabSz="342900" rtl="0"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buClr>
        <a:buSzPct val="115000"/>
        <a:buFont typeface="Arial"/>
        <a:buChar char="•"/>
        <a:defRPr sz="1500" kern="1200" cap="none">
          <a:solidFill>
            <a:schemeClr val="tx1">
              <a:lumMod val="85000"/>
              <a:lumOff val="15000"/>
            </a:schemeClr>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hyperlink" Target="http://www.moneycontrol.com/mutual-funds/performance-tracker/returns/elss.html" TargetMode="External"/><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hyperlink" Target="https://www.incometaxindiaefiling.gov.in/" TargetMode="External"/><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Shape 58"/>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a:t>Finance Basics</a:t>
            </a:r>
            <a:endParaRPr/>
          </a:p>
        </p:txBody>
      </p:sp>
      <p:sp>
        <p:nvSpPr>
          <p:cNvPr id="59" name="Shape 59"/>
          <p:cNvSpPr txBox="1">
            <a:spLocks noGrp="1"/>
          </p:cNvSpPr>
          <p:nvPr>
            <p:ph type="subTitle" idx="1"/>
          </p:nvPr>
        </p:nvSpPr>
        <p:spPr>
          <a:prstGeom prst="rect">
            <a:avLst/>
          </a:prstGeom>
          <a:solidFill>
            <a:srgbClr val="93C47D"/>
          </a:solidFill>
        </p:spPr>
        <p:txBody>
          <a:bodyPr spcFirstLastPara="1" wrap="square" lIns="91425" tIns="91425" rIns="91425" bIns="91425" anchor="ctr" anchorCtr="0">
            <a:noAutofit/>
          </a:bodyPr>
          <a:lstStyle/>
          <a:p>
            <a:pPr marL="0" lvl="0" indent="0">
              <a:spcBef>
                <a:spcPts val="0"/>
              </a:spcBef>
              <a:spcAft>
                <a:spcPts val="0"/>
              </a:spcAft>
              <a:buNone/>
            </a:pPr>
            <a:r>
              <a:rPr lang="en"/>
              <a:t>T.N.Satish</a:t>
            </a:r>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Life Insurance</a:t>
            </a:r>
            <a:endParaRPr/>
          </a:p>
        </p:txBody>
      </p:sp>
      <p:sp>
        <p:nvSpPr>
          <p:cNvPr id="107" name="Shape 10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Money Back Policies </a:t>
            </a:r>
            <a:endParaRPr dirty="0"/>
          </a:p>
          <a:p>
            <a:pPr marL="914400" lvl="1" indent="-317500" rtl="0">
              <a:spcBef>
                <a:spcPts val="0"/>
              </a:spcBef>
              <a:spcAft>
                <a:spcPts val="0"/>
              </a:spcAft>
              <a:buSzPts val="1400"/>
              <a:buChar char="○"/>
            </a:pPr>
            <a:r>
              <a:rPr lang="en" dirty="0"/>
              <a:t>Pay Rs.5000/month - You will get Rs.10 Lakh after 15 years</a:t>
            </a:r>
            <a:endParaRPr dirty="0"/>
          </a:p>
          <a:p>
            <a:pPr marL="457200" lvl="0" indent="-342900" rtl="0">
              <a:spcBef>
                <a:spcPts val="0"/>
              </a:spcBef>
              <a:spcAft>
                <a:spcPts val="0"/>
              </a:spcAft>
              <a:buSzPts val="1800"/>
              <a:buChar char="●"/>
            </a:pPr>
            <a:r>
              <a:rPr lang="en" dirty="0"/>
              <a:t>Term Insurance - No money back</a:t>
            </a:r>
            <a:endParaRPr dirty="0"/>
          </a:p>
          <a:p>
            <a:pPr marL="914400" lvl="1" indent="-317500" rtl="0">
              <a:spcBef>
                <a:spcPts val="0"/>
              </a:spcBef>
              <a:spcAft>
                <a:spcPts val="0"/>
              </a:spcAft>
              <a:buSzPts val="1400"/>
              <a:buChar char="○"/>
            </a:pPr>
            <a:r>
              <a:rPr lang="en" dirty="0"/>
              <a:t>Pay Rs.3500/year - Get Insurance cover of Rs.25 Lakh (for age 25)</a:t>
            </a:r>
            <a:endParaRPr dirty="0"/>
          </a:p>
          <a:p>
            <a:pPr marL="457200" lvl="0" indent="-342900" rtl="0">
              <a:spcBef>
                <a:spcPts val="0"/>
              </a:spcBef>
              <a:spcAft>
                <a:spcPts val="0"/>
              </a:spcAft>
              <a:buSzPts val="1800"/>
              <a:buChar char="●"/>
            </a:pPr>
            <a:r>
              <a:rPr lang="en" dirty="0"/>
              <a:t>Which one is better</a:t>
            </a:r>
            <a:r>
              <a:rPr lang="en" dirty="0" smtClean="0"/>
              <a:t>?</a:t>
            </a:r>
          </a:p>
          <a:p>
            <a:pPr marL="457200" lvl="0" indent="-342900" rtl="0">
              <a:spcBef>
                <a:spcPts val="0"/>
              </a:spcBef>
              <a:spcAft>
                <a:spcPts val="0"/>
              </a:spcAft>
              <a:buSzPts val="1800"/>
              <a:buChar char="●"/>
            </a:pPr>
            <a:r>
              <a:rPr lang="en" dirty="0" smtClean="0"/>
              <a:t>In Money Back Policy, you will get all your money back along with insurance</a:t>
            </a:r>
          </a:p>
          <a:p>
            <a:pPr marL="457200" lvl="0" indent="-342900" rtl="0">
              <a:spcBef>
                <a:spcPts val="0"/>
              </a:spcBef>
              <a:spcAft>
                <a:spcPts val="0"/>
              </a:spcAft>
              <a:buSzPts val="1800"/>
              <a:buChar char="●"/>
            </a:pPr>
            <a:r>
              <a:rPr lang="en" dirty="0" smtClean="0"/>
              <a:t>In Term Insurance, you will only get insurance, but no money back. </a:t>
            </a:r>
          </a:p>
          <a:p>
            <a:pPr marL="0" lvl="0" indent="0">
              <a:spcBef>
                <a:spcPts val="1600"/>
              </a:spcBef>
              <a:spcAft>
                <a:spcPts val="1600"/>
              </a:spcAft>
              <a:buNone/>
            </a:pPr>
            <a:endParaRPr dirty="0"/>
          </a:p>
        </p:txBody>
      </p:sp>
    </p:spTree>
    <p:extLst>
      <p:ext uri="{BB962C8B-B14F-4D97-AF65-F5344CB8AC3E}">
        <p14:creationId xmlns:p14="http://schemas.microsoft.com/office/powerpoint/2010/main" val="1903345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Life Insurance</a:t>
            </a:r>
            <a:endParaRPr/>
          </a:p>
        </p:txBody>
      </p:sp>
      <p:sp>
        <p:nvSpPr>
          <p:cNvPr id="113" name="Shape 11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If your budget is Rs.60,000 / year</a:t>
            </a:r>
            <a:endParaRPr/>
          </a:p>
          <a:p>
            <a:pPr marL="914400" lvl="1" indent="-317500" rtl="0">
              <a:spcBef>
                <a:spcPts val="0"/>
              </a:spcBef>
              <a:spcAft>
                <a:spcPts val="0"/>
              </a:spcAft>
              <a:buSzPts val="1400"/>
              <a:buChar char="○"/>
            </a:pPr>
            <a:r>
              <a:rPr lang="en"/>
              <a:t>Pay Rs.3500/year for Term Insurance</a:t>
            </a:r>
            <a:endParaRPr/>
          </a:p>
          <a:p>
            <a:pPr marL="914400" lvl="1" indent="-317500" rtl="0">
              <a:spcBef>
                <a:spcPts val="0"/>
              </a:spcBef>
              <a:spcAft>
                <a:spcPts val="0"/>
              </a:spcAft>
              <a:buSzPts val="1400"/>
              <a:buChar char="○"/>
            </a:pPr>
            <a:r>
              <a:rPr lang="en"/>
              <a:t>Invest remaining amount anywhere else (FD or PPF or Mutual Funds)</a:t>
            </a:r>
            <a:endParaRPr/>
          </a:p>
          <a:p>
            <a:pPr marL="457200" lvl="0" indent="-342900">
              <a:spcBef>
                <a:spcPts val="0"/>
              </a:spcBef>
              <a:spcAft>
                <a:spcPts val="0"/>
              </a:spcAft>
              <a:buSzPts val="1800"/>
              <a:buChar char="●"/>
            </a:pPr>
            <a:r>
              <a:rPr lang="en"/>
              <a:t>Most of the time, Money back policy would pay less than other investments.</a:t>
            </a:r>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Buying a Flat</a:t>
            </a:r>
            <a:endParaRPr/>
          </a:p>
        </p:txBody>
      </p:sp>
      <p:sp>
        <p:nvSpPr>
          <p:cNvPr id="119" name="Shape 11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Your income after all exemptions is Rs.9,00,000.</a:t>
            </a:r>
            <a:endParaRPr dirty="0"/>
          </a:p>
          <a:p>
            <a:pPr marL="457200" lvl="0" indent="-342900" rtl="0">
              <a:spcBef>
                <a:spcPts val="0"/>
              </a:spcBef>
              <a:spcAft>
                <a:spcPts val="0"/>
              </a:spcAft>
              <a:buSzPts val="1800"/>
              <a:buChar char="●"/>
            </a:pPr>
            <a:r>
              <a:rPr lang="en" dirty="0"/>
              <a:t>You are utilizing section 80C </a:t>
            </a:r>
            <a:r>
              <a:rPr lang="en" dirty="0" smtClean="0"/>
              <a:t>completely</a:t>
            </a:r>
          </a:p>
          <a:p>
            <a:pPr marL="457200" lvl="0" indent="-342900" rtl="0">
              <a:spcBef>
                <a:spcPts val="0"/>
              </a:spcBef>
              <a:spcAft>
                <a:spcPts val="0"/>
              </a:spcAft>
              <a:buSzPts val="1800"/>
              <a:buChar char="●"/>
            </a:pPr>
            <a:r>
              <a:rPr lang="en" dirty="0" smtClean="0"/>
              <a:t>You are not eligible for special schemes introduced by Modi</a:t>
            </a:r>
            <a:endParaRPr dirty="0"/>
          </a:p>
          <a:p>
            <a:pPr marL="457200" lvl="0" indent="-342900" rtl="0">
              <a:spcBef>
                <a:spcPts val="0"/>
              </a:spcBef>
              <a:spcAft>
                <a:spcPts val="0"/>
              </a:spcAft>
              <a:buSzPts val="1800"/>
              <a:buChar char="●"/>
            </a:pPr>
            <a:r>
              <a:rPr lang="en" dirty="0"/>
              <a:t>Bank is giving loan for 10% interest and you get tax exemption</a:t>
            </a:r>
            <a:endParaRPr dirty="0"/>
          </a:p>
          <a:p>
            <a:pPr marL="457200" lvl="0" indent="-342900" rtl="0">
              <a:spcBef>
                <a:spcPts val="0"/>
              </a:spcBef>
              <a:spcAft>
                <a:spcPts val="0"/>
              </a:spcAft>
              <a:buSzPts val="1800"/>
              <a:buChar char="●"/>
            </a:pPr>
            <a:r>
              <a:rPr lang="en" dirty="0"/>
              <a:t>I am ready to offer you the loan. But, you won’t get tax </a:t>
            </a:r>
            <a:r>
              <a:rPr lang="en" dirty="0" smtClean="0"/>
              <a:t>exemption</a:t>
            </a:r>
          </a:p>
          <a:p>
            <a:pPr marL="457200" lvl="0" indent="-342900" rtl="0">
              <a:spcBef>
                <a:spcPts val="0"/>
              </a:spcBef>
              <a:spcAft>
                <a:spcPts val="0"/>
              </a:spcAft>
              <a:buSzPts val="1800"/>
              <a:buChar char="●"/>
            </a:pPr>
            <a:r>
              <a:rPr lang="en" dirty="0" smtClean="0"/>
              <a:t>Would </a:t>
            </a:r>
            <a:r>
              <a:rPr lang="en" dirty="0"/>
              <a:t>you take loan from me? If so, how much interest would you be willing to pay?</a:t>
            </a:r>
            <a:endParaRP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5" name="Shape 12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Buying a Flat - Interest Rate</a:t>
            </a:r>
            <a:endParaRPr/>
          </a:p>
        </p:txBody>
      </p:sp>
      <p:sp>
        <p:nvSpPr>
          <p:cNvPr id="124" name="Shape 124"/>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The Income Tax Exemption is on the interest.</a:t>
            </a:r>
            <a:endParaRPr/>
          </a:p>
          <a:p>
            <a:pPr marL="457200" lvl="0" indent="-342900" rtl="0">
              <a:spcBef>
                <a:spcPts val="0"/>
              </a:spcBef>
              <a:spcAft>
                <a:spcPts val="0"/>
              </a:spcAft>
              <a:buSzPts val="1800"/>
              <a:buChar char="●"/>
            </a:pPr>
            <a:r>
              <a:rPr lang="en"/>
              <a:t>For 10% interest, with 20.8% tax exemption, the real interest rate is 7.92%</a:t>
            </a:r>
            <a:endParaRPr/>
          </a:p>
          <a:p>
            <a:pPr marL="457200" lvl="0" indent="-342900" rtl="0">
              <a:spcBef>
                <a:spcPts val="0"/>
              </a:spcBef>
              <a:spcAft>
                <a:spcPts val="0"/>
              </a:spcAft>
              <a:buSzPts val="1800"/>
              <a:buChar char="●"/>
            </a:pPr>
            <a:r>
              <a:rPr lang="en"/>
              <a:t>If anyone offers you loan for less than 7.92%, you would be better off taking that loan rather than taking home loan</a:t>
            </a:r>
            <a:endParaRPr/>
          </a:p>
          <a:p>
            <a:pPr marL="457200" lvl="0" indent="-342900" rtl="0">
              <a:spcBef>
                <a:spcPts val="0"/>
              </a:spcBef>
              <a:spcAft>
                <a:spcPts val="0"/>
              </a:spcAft>
              <a:buSzPts val="1800"/>
              <a:buChar char="●"/>
            </a:pPr>
            <a:r>
              <a:rPr lang="en"/>
              <a:t>If you are having FD (without any immediate need of money) and having loan, you are wasting your money</a:t>
            </a:r>
            <a:endParaRPr/>
          </a:p>
          <a:p>
            <a:pPr marL="0" lvl="0" indent="0" rtl="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Buying a Flat</a:t>
            </a:r>
            <a:endParaRPr/>
          </a:p>
        </p:txBody>
      </p:sp>
      <p:sp>
        <p:nvSpPr>
          <p:cNvPr id="131" name="Shape 13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Flat is a depreciating asset - Its value goes down every year</a:t>
            </a:r>
            <a:endParaRPr dirty="0"/>
          </a:p>
          <a:p>
            <a:pPr marL="457200" lvl="0" indent="-342900" rtl="0">
              <a:spcBef>
                <a:spcPts val="0"/>
              </a:spcBef>
              <a:spcAft>
                <a:spcPts val="0"/>
              </a:spcAft>
              <a:buSzPts val="1800"/>
              <a:buChar char="●"/>
            </a:pPr>
            <a:r>
              <a:rPr lang="en" dirty="0"/>
              <a:t>The increase in price that you see in a flat is the increase in the price of the land</a:t>
            </a:r>
            <a:endParaRPr dirty="0"/>
          </a:p>
          <a:p>
            <a:pPr marL="457200" lvl="0" indent="-342900" rtl="0">
              <a:spcBef>
                <a:spcPts val="0"/>
              </a:spcBef>
              <a:spcAft>
                <a:spcPts val="0"/>
              </a:spcAft>
              <a:buSzPts val="1800"/>
              <a:buChar char="●"/>
            </a:pPr>
            <a:r>
              <a:rPr lang="en" dirty="0"/>
              <a:t>After 30 years or so, the apartment needs to be reconstructed</a:t>
            </a:r>
            <a:endParaRPr dirty="0"/>
          </a:p>
          <a:p>
            <a:pPr marL="457200" lvl="0" indent="-342900" rtl="0">
              <a:spcBef>
                <a:spcPts val="0"/>
              </a:spcBef>
              <a:spcAft>
                <a:spcPts val="0"/>
              </a:spcAft>
              <a:buSzPts val="1800"/>
              <a:buChar char="●"/>
            </a:pPr>
            <a:r>
              <a:rPr lang="en" dirty="0"/>
              <a:t>You need to pay significant amount to reconstruct the flat</a:t>
            </a:r>
            <a:endParaRPr dirty="0"/>
          </a:p>
          <a:p>
            <a:pPr marL="457200" lvl="0" indent="-342900">
              <a:spcBef>
                <a:spcPts val="0"/>
              </a:spcBef>
              <a:spcAft>
                <a:spcPts val="0"/>
              </a:spcAft>
              <a:buSzPts val="1800"/>
              <a:buChar char="●"/>
            </a:pPr>
            <a:r>
              <a:rPr lang="en" dirty="0"/>
              <a:t>If not, your undivided share in the land would be reduced to half. </a:t>
            </a:r>
            <a:endParaRPr lang="en" dirty="0" smtClean="0"/>
          </a:p>
          <a:p>
            <a:pPr marL="457200" lvl="0" indent="-342900">
              <a:spcBef>
                <a:spcPts val="0"/>
              </a:spcBef>
              <a:spcAft>
                <a:spcPts val="0"/>
              </a:spcAft>
              <a:buSzPts val="1800"/>
              <a:buChar char="●"/>
            </a:pPr>
            <a:r>
              <a:rPr lang="en" dirty="0" smtClean="0"/>
              <a:t>Buying Land is the best investment</a:t>
            </a:r>
            <a:endParaRP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Shape 13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Gold</a:t>
            </a:r>
            <a:endParaRPr/>
          </a:p>
        </p:txBody>
      </p:sp>
      <p:sp>
        <p:nvSpPr>
          <p:cNvPr id="137" name="Shape 13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If you had invested Rs.31,000 in 2012 in, </a:t>
            </a:r>
            <a:endParaRPr dirty="0"/>
          </a:p>
          <a:p>
            <a:pPr marL="914400" lvl="1" indent="-317500" rtl="0">
              <a:spcBef>
                <a:spcPts val="0"/>
              </a:spcBef>
              <a:spcAft>
                <a:spcPts val="0"/>
              </a:spcAft>
              <a:buSzPts val="1400"/>
              <a:buChar char="○"/>
            </a:pPr>
            <a:r>
              <a:rPr lang="en" dirty="0"/>
              <a:t>Gold - </a:t>
            </a:r>
            <a:r>
              <a:rPr lang="en" dirty="0" smtClean="0"/>
              <a:t>It </a:t>
            </a:r>
            <a:r>
              <a:rPr lang="en" dirty="0"/>
              <a:t>would have been 32,000 by today</a:t>
            </a:r>
            <a:endParaRPr dirty="0"/>
          </a:p>
          <a:p>
            <a:pPr marL="914400" lvl="1" indent="-317500" rtl="0">
              <a:spcBef>
                <a:spcPts val="0"/>
              </a:spcBef>
              <a:spcAft>
                <a:spcPts val="0"/>
              </a:spcAft>
              <a:buSzPts val="1400"/>
              <a:buChar char="○"/>
            </a:pPr>
            <a:r>
              <a:rPr lang="en" dirty="0"/>
              <a:t>Fixed deposit of 6.5% - </a:t>
            </a:r>
            <a:r>
              <a:rPr lang="en" dirty="0" smtClean="0"/>
              <a:t>It </a:t>
            </a:r>
            <a:r>
              <a:rPr lang="en" dirty="0"/>
              <a:t>would have been Rs.45,643 today</a:t>
            </a:r>
            <a:endParaRPr dirty="0"/>
          </a:p>
          <a:p>
            <a:pPr marL="457200" lvl="0" indent="-342900" rtl="0">
              <a:spcBef>
                <a:spcPts val="0"/>
              </a:spcBef>
              <a:spcAft>
                <a:spcPts val="0"/>
              </a:spcAft>
              <a:buSzPts val="1800"/>
              <a:buChar char="●"/>
            </a:pPr>
            <a:r>
              <a:rPr lang="en" dirty="0"/>
              <a:t>Since 1981 till today except during 2006-2012, Gold was always behind FD</a:t>
            </a:r>
            <a:endParaRPr dirty="0"/>
          </a:p>
          <a:p>
            <a:pPr marL="457200" lvl="0" indent="-342900" rtl="0">
              <a:spcBef>
                <a:spcPts val="0"/>
              </a:spcBef>
              <a:spcAft>
                <a:spcPts val="0"/>
              </a:spcAft>
              <a:buSzPts val="1800"/>
              <a:buChar char="●"/>
            </a:pPr>
            <a:r>
              <a:rPr lang="en" dirty="0"/>
              <a:t>In 2008-12, the price is increased mainly because of Global crisis</a:t>
            </a:r>
            <a:endParaRPr dirty="0"/>
          </a:p>
          <a:p>
            <a:pPr marL="457200" lvl="0" indent="-342900" rtl="0">
              <a:spcBef>
                <a:spcPts val="0"/>
              </a:spcBef>
              <a:spcAft>
                <a:spcPts val="0"/>
              </a:spcAft>
              <a:buSzPts val="1800"/>
              <a:buChar char="●"/>
            </a:pPr>
            <a:r>
              <a:rPr lang="en" dirty="0"/>
              <a:t>Long back, All the countries’ currency was backed by Gold</a:t>
            </a:r>
            <a:endParaRPr dirty="0"/>
          </a:p>
          <a:p>
            <a:pPr marL="457200" lvl="0" indent="-342900" rtl="0">
              <a:spcBef>
                <a:spcPts val="0"/>
              </a:spcBef>
              <a:spcAft>
                <a:spcPts val="0"/>
              </a:spcAft>
              <a:buSzPts val="1800"/>
              <a:buChar char="●"/>
            </a:pPr>
            <a:r>
              <a:rPr lang="en" dirty="0"/>
              <a:t>It is no longer the case. (Still, the recommendations are continued).</a:t>
            </a:r>
            <a:endParaRPr dirty="0"/>
          </a:p>
          <a:p>
            <a:pPr marL="457200" lvl="0" indent="-342900">
              <a:spcBef>
                <a:spcPts val="0"/>
              </a:spcBef>
              <a:spcAft>
                <a:spcPts val="0"/>
              </a:spcAft>
              <a:buSzPts val="1800"/>
              <a:buChar char="●"/>
            </a:pPr>
            <a:r>
              <a:rPr lang="en" dirty="0"/>
              <a:t>Gold would have better value, only if the economy is completely destroyed.</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Business</a:t>
            </a:r>
            <a:endParaRPr/>
          </a:p>
        </p:txBody>
      </p:sp>
      <p:sp>
        <p:nvSpPr>
          <p:cNvPr id="143" name="Shape 14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If you have some spare money, would you like to invest in a business</a:t>
            </a:r>
            <a:endParaRPr/>
          </a:p>
          <a:p>
            <a:pPr marL="914400" lvl="1" indent="-317500" rtl="0">
              <a:spcBef>
                <a:spcPts val="0"/>
              </a:spcBef>
              <a:spcAft>
                <a:spcPts val="0"/>
              </a:spcAft>
              <a:buSzPts val="1400"/>
              <a:buChar char="○"/>
            </a:pPr>
            <a:r>
              <a:rPr lang="en"/>
              <a:t>Provided there is a trusted person who can run the business</a:t>
            </a:r>
            <a:endParaRPr/>
          </a:p>
          <a:p>
            <a:pPr marL="914400" lvl="1" indent="-317500" rtl="0">
              <a:spcBef>
                <a:spcPts val="0"/>
              </a:spcBef>
              <a:spcAft>
                <a:spcPts val="0"/>
              </a:spcAft>
              <a:buSzPts val="1400"/>
              <a:buChar char="○"/>
            </a:pPr>
            <a:r>
              <a:rPr lang="en"/>
              <a:t>The business would be profitable in the long run.</a:t>
            </a:r>
            <a:endParaRPr/>
          </a:p>
          <a:p>
            <a:pPr marL="457200" lvl="0" indent="-342900" rtl="0">
              <a:spcBef>
                <a:spcPts val="0"/>
              </a:spcBef>
              <a:spcAft>
                <a:spcPts val="0"/>
              </a:spcAft>
              <a:buSzPts val="1800"/>
              <a:buChar char="●"/>
            </a:pPr>
            <a:r>
              <a:rPr lang="en"/>
              <a:t>If your answer is No, then stock market may not be for you</a:t>
            </a:r>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Business</a:t>
            </a:r>
            <a:endParaRPr/>
          </a:p>
        </p:txBody>
      </p:sp>
      <p:sp>
        <p:nvSpPr>
          <p:cNvPr id="149" name="Shape 14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It is hard to see anyone who earned hundreds of crores of money legally without doing business.</a:t>
            </a:r>
            <a:endParaRPr/>
          </a:p>
          <a:p>
            <a:pPr marL="457200" lvl="0" indent="-342900" rtl="0">
              <a:spcBef>
                <a:spcPts val="0"/>
              </a:spcBef>
              <a:spcAft>
                <a:spcPts val="0"/>
              </a:spcAft>
              <a:buSzPts val="1800"/>
              <a:buChar char="●"/>
            </a:pPr>
            <a:r>
              <a:rPr lang="en"/>
              <a:t>There is a limit to earn money without doing any business.</a:t>
            </a:r>
            <a:endParaRPr/>
          </a:p>
          <a:p>
            <a:pPr marL="457200" lvl="0" indent="-342900">
              <a:spcBef>
                <a:spcPts val="0"/>
              </a:spcBef>
              <a:spcAft>
                <a:spcPts val="0"/>
              </a:spcAft>
              <a:buSzPts val="1800"/>
              <a:buChar char="●"/>
            </a:pPr>
            <a:r>
              <a:rPr lang="en"/>
              <a:t>If you want to earn a lot, you need to own business. </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Business</a:t>
            </a:r>
            <a:endParaRPr/>
          </a:p>
        </p:txBody>
      </p:sp>
      <p:sp>
        <p:nvSpPr>
          <p:cNvPr id="155" name="Shape 15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You don’t need to have lot of money to own business. </a:t>
            </a:r>
            <a:endParaRPr/>
          </a:p>
          <a:p>
            <a:pPr marL="457200" lvl="0" indent="-342900" rtl="0">
              <a:spcBef>
                <a:spcPts val="0"/>
              </a:spcBef>
              <a:spcAft>
                <a:spcPts val="0"/>
              </a:spcAft>
              <a:buSzPts val="1800"/>
              <a:buChar char="●"/>
            </a:pPr>
            <a:r>
              <a:rPr lang="en"/>
              <a:t>If you think some business has better future, you can try to own a minute fraction of that company. </a:t>
            </a:r>
            <a:endParaRPr/>
          </a:p>
          <a:p>
            <a:pPr marL="457200" lvl="0" indent="-342900">
              <a:spcBef>
                <a:spcPts val="0"/>
              </a:spcBef>
              <a:spcAft>
                <a:spcPts val="0"/>
              </a:spcAft>
              <a:buSzPts val="1800"/>
              <a:buChar char="●"/>
            </a:pPr>
            <a:r>
              <a:rPr lang="en"/>
              <a:t>Your Profits would also be proportionate to that. </a:t>
            </a:r>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Stock Market</a:t>
            </a:r>
            <a:endParaRPr/>
          </a:p>
        </p:txBody>
      </p:sp>
      <p:sp>
        <p:nvSpPr>
          <p:cNvPr id="161" name="Shape 16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Stock Market is nothing but a market which allows you to buy a minute fraction of the company’s share.</a:t>
            </a:r>
            <a:endParaRPr/>
          </a:p>
          <a:p>
            <a:pPr marL="457200" lvl="0" indent="-342900" rtl="0">
              <a:spcBef>
                <a:spcPts val="0"/>
              </a:spcBef>
              <a:spcAft>
                <a:spcPts val="0"/>
              </a:spcAft>
              <a:buSzPts val="1800"/>
              <a:buChar char="●"/>
            </a:pPr>
            <a:r>
              <a:rPr lang="en"/>
              <a:t>If you have Rs.1000, you can own 0.0000000157% share of Reliance Industries (of Mukesh Ambani)</a:t>
            </a:r>
            <a:endParaRPr/>
          </a:p>
          <a:p>
            <a:pPr marL="457200" lvl="0" indent="-342900" rtl="0">
              <a:spcBef>
                <a:spcPts val="0"/>
              </a:spcBef>
              <a:spcAft>
                <a:spcPts val="0"/>
              </a:spcAft>
              <a:buSzPts val="1800"/>
              <a:buChar char="●"/>
            </a:pPr>
            <a:r>
              <a:rPr lang="en"/>
              <a:t>If you have Rs.300, you can own 0.0000000205% share of Wipro or 0.0000000155% share of ICICI Bank</a:t>
            </a:r>
            <a:endParaRPr/>
          </a:p>
          <a:p>
            <a:pPr marL="457200" lvl="0" indent="-342900">
              <a:spcBef>
                <a:spcPts val="0"/>
              </a:spcBef>
              <a:spcAft>
                <a:spcPts val="0"/>
              </a:spcAft>
              <a:buSzPts val="1800"/>
              <a:buChar char="●"/>
            </a:pPr>
            <a:r>
              <a:rPr lang="en"/>
              <a:t>If you think some company grows bigger than other companies, it is better to invest in those companies, so that, our money grows proportionally. </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a:t>Salary Increment</a:t>
            </a:r>
            <a:endParaRPr dirty="0"/>
          </a:p>
        </p:txBody>
      </p:sp>
      <p:sp>
        <p:nvSpPr>
          <p:cNvPr id="65" name="Shape 6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Last year, your </a:t>
            </a:r>
            <a:r>
              <a:rPr lang="en" dirty="0" smtClean="0"/>
              <a:t>take home salary </a:t>
            </a:r>
            <a:r>
              <a:rPr lang="en" dirty="0"/>
              <a:t>was Rs.1,00,000 / month</a:t>
            </a:r>
            <a:endParaRPr dirty="0"/>
          </a:p>
          <a:p>
            <a:pPr marL="457200" lvl="0" indent="-342900" rtl="0">
              <a:spcBef>
                <a:spcPts val="0"/>
              </a:spcBef>
              <a:spcAft>
                <a:spcPts val="0"/>
              </a:spcAft>
              <a:buSzPts val="1800"/>
              <a:buChar char="●"/>
            </a:pPr>
            <a:r>
              <a:rPr lang="en" dirty="0"/>
              <a:t>Your expenditure was Rs.90,000 / month</a:t>
            </a:r>
            <a:endParaRPr dirty="0"/>
          </a:p>
          <a:p>
            <a:pPr marL="457200" lvl="0" indent="-342900" rtl="0">
              <a:spcBef>
                <a:spcPts val="0"/>
              </a:spcBef>
              <a:spcAft>
                <a:spcPts val="0"/>
              </a:spcAft>
              <a:buSzPts val="1800"/>
              <a:buChar char="●"/>
            </a:pPr>
            <a:r>
              <a:rPr lang="en" dirty="0"/>
              <a:t>You got 10% raise this </a:t>
            </a:r>
            <a:r>
              <a:rPr lang="en" dirty="0" smtClean="0"/>
              <a:t>year (in take home salary).</a:t>
            </a:r>
            <a:endParaRPr dirty="0"/>
          </a:p>
          <a:p>
            <a:pPr marL="457200" lvl="0" indent="-342900">
              <a:spcBef>
                <a:spcPts val="0"/>
              </a:spcBef>
              <a:spcAft>
                <a:spcPts val="0"/>
              </a:spcAft>
              <a:buSzPts val="1800"/>
              <a:buChar char="●"/>
            </a:pPr>
            <a:r>
              <a:rPr lang="en"/>
              <a:t>If </a:t>
            </a:r>
            <a:r>
              <a:rPr lang="en" smtClean="0"/>
              <a:t>you are </a:t>
            </a:r>
            <a:r>
              <a:rPr lang="en" dirty="0"/>
              <a:t>not buying anything extra, how much more can you save this year compared to last year?</a:t>
            </a:r>
            <a:endParaRPr dirty="0"/>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Stock Market - Wipro</a:t>
            </a:r>
            <a:endParaRPr/>
          </a:p>
        </p:txBody>
      </p:sp>
      <p:sp>
        <p:nvSpPr>
          <p:cNvPr id="167" name="Shape 16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a:spcBef>
                <a:spcPts val="0"/>
              </a:spcBef>
              <a:spcAft>
                <a:spcPts val="0"/>
              </a:spcAft>
              <a:buSzPts val="1800"/>
              <a:buChar char="●"/>
            </a:pPr>
            <a:r>
              <a:rPr lang="en"/>
              <a:t>If you had spent Rs.10,000 in buying Wipro in 1980, what would be the value today?</a:t>
            </a:r>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Stock Market - Wipro</a:t>
            </a:r>
            <a:endParaRPr/>
          </a:p>
        </p:txBody>
      </p:sp>
      <p:sp>
        <p:nvSpPr>
          <p:cNvPr id="173" name="Shape 17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If you had spent Rs.10,000 in buying Wipro in 1980, what would be the value today?</a:t>
            </a:r>
            <a:endParaRPr/>
          </a:p>
          <a:p>
            <a:pPr marL="457200" lvl="0" indent="-342900" rtl="0">
              <a:spcBef>
                <a:spcPts val="0"/>
              </a:spcBef>
              <a:spcAft>
                <a:spcPts val="0"/>
              </a:spcAft>
              <a:buSzPts val="1800"/>
              <a:buChar char="●"/>
            </a:pPr>
            <a:r>
              <a:rPr lang="en"/>
              <a:t>More than Rs.500 crore</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Stock Market - Eicher Motors</a:t>
            </a:r>
            <a:endParaRPr/>
          </a:p>
        </p:txBody>
      </p:sp>
      <p:sp>
        <p:nvSpPr>
          <p:cNvPr id="179" name="Shape 17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In 2001, instead of buying a Royal Enfield bike, if you had bought Eicher Motors (which produced Royal Enfield), what would be the value today?</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Stock Market - Eicher Motors</a:t>
            </a:r>
            <a:endParaRPr/>
          </a:p>
        </p:txBody>
      </p:sp>
      <p:sp>
        <p:nvSpPr>
          <p:cNvPr id="185" name="Shape 18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In 2001, instead of buying a Royal Enfield bike, if you had bought Eicher Motors (which produced Royal Enfield), what would be the value today?</a:t>
            </a:r>
            <a:endParaRPr dirty="0"/>
          </a:p>
          <a:p>
            <a:pPr marL="457200" lvl="0" indent="-342900" rtl="0">
              <a:spcBef>
                <a:spcPts val="0"/>
              </a:spcBef>
              <a:spcAft>
                <a:spcPts val="0"/>
              </a:spcAft>
              <a:buSzPts val="1800"/>
              <a:buChar char="●"/>
            </a:pPr>
            <a:r>
              <a:rPr lang="en" dirty="0"/>
              <a:t>More than </a:t>
            </a:r>
            <a:r>
              <a:rPr lang="en" dirty="0" smtClean="0"/>
              <a:t>Rs.6 </a:t>
            </a:r>
            <a:r>
              <a:rPr lang="en" dirty="0"/>
              <a:t>crore</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Stock Market - Reliance, KFA</a:t>
            </a:r>
            <a:endParaRPr/>
          </a:p>
        </p:txBody>
      </p:sp>
      <p:sp>
        <p:nvSpPr>
          <p:cNvPr id="197" name="Shape 19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If you had spent Rs.10 Lakh each in buying the following on Jan 1st 2008 (IPO for Reliance Power), What would be your worth today?</a:t>
            </a:r>
            <a:endParaRPr/>
          </a:p>
          <a:p>
            <a:pPr marL="914400" lvl="1" indent="-317500" rtl="0">
              <a:spcBef>
                <a:spcPts val="0"/>
              </a:spcBef>
              <a:spcAft>
                <a:spcPts val="0"/>
              </a:spcAft>
              <a:buSzPts val="1400"/>
              <a:buChar char="○"/>
            </a:pPr>
            <a:r>
              <a:rPr lang="en"/>
              <a:t>Reliance Communications (Anil Ambani)</a:t>
            </a:r>
            <a:endParaRPr/>
          </a:p>
          <a:p>
            <a:pPr marL="914400" lvl="1" indent="-317500" rtl="0">
              <a:spcBef>
                <a:spcPts val="0"/>
              </a:spcBef>
              <a:spcAft>
                <a:spcPts val="0"/>
              </a:spcAft>
              <a:buSzPts val="1400"/>
              <a:buChar char="○"/>
            </a:pPr>
            <a:r>
              <a:rPr lang="en"/>
              <a:t>Reliance Power (Anil Ambani)</a:t>
            </a:r>
            <a:endParaRPr/>
          </a:p>
          <a:p>
            <a:pPr marL="914400" lvl="1" indent="-317500" rtl="0">
              <a:spcBef>
                <a:spcPts val="0"/>
              </a:spcBef>
              <a:spcAft>
                <a:spcPts val="0"/>
              </a:spcAft>
              <a:buSzPts val="1400"/>
              <a:buChar char="○"/>
            </a:pPr>
            <a:r>
              <a:rPr lang="en"/>
              <a:t>Kingfisher Airlines</a:t>
            </a:r>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Stock Market - Reliance, KFA</a:t>
            </a:r>
            <a:endParaRPr/>
          </a:p>
        </p:txBody>
      </p:sp>
      <p:sp>
        <p:nvSpPr>
          <p:cNvPr id="203" name="Shape 203"/>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If you had spent Rs.10 Lakh each in buying the following on Jan 1st 2008 (IPO for Reliance Power), What would be your worth today?</a:t>
            </a:r>
            <a:endParaRPr dirty="0"/>
          </a:p>
          <a:p>
            <a:pPr marL="914400" lvl="1" indent="-317500" rtl="0">
              <a:spcBef>
                <a:spcPts val="0"/>
              </a:spcBef>
              <a:spcAft>
                <a:spcPts val="0"/>
              </a:spcAft>
              <a:buSzPts val="1400"/>
              <a:buChar char="○"/>
            </a:pPr>
            <a:r>
              <a:rPr lang="en" dirty="0"/>
              <a:t>Reliance Communications (Anil Ambani)</a:t>
            </a:r>
            <a:endParaRPr dirty="0"/>
          </a:p>
          <a:p>
            <a:pPr marL="914400" lvl="1" indent="-317500" rtl="0">
              <a:spcBef>
                <a:spcPts val="0"/>
              </a:spcBef>
              <a:spcAft>
                <a:spcPts val="0"/>
              </a:spcAft>
              <a:buSzPts val="1400"/>
              <a:buChar char="○"/>
            </a:pPr>
            <a:r>
              <a:rPr lang="en" dirty="0"/>
              <a:t>Reliance Power (Anil Ambani)</a:t>
            </a:r>
            <a:endParaRPr dirty="0"/>
          </a:p>
          <a:p>
            <a:pPr marL="914400" lvl="1" indent="-317500" rtl="0">
              <a:spcBef>
                <a:spcPts val="0"/>
              </a:spcBef>
              <a:spcAft>
                <a:spcPts val="0"/>
              </a:spcAft>
              <a:buSzPts val="1400"/>
              <a:buChar char="○"/>
            </a:pPr>
            <a:r>
              <a:rPr lang="en" dirty="0"/>
              <a:t>Kingfisher Airlines</a:t>
            </a:r>
            <a:endParaRPr dirty="0"/>
          </a:p>
          <a:p>
            <a:pPr marL="457200" lvl="0" indent="-342900" rtl="0">
              <a:spcBef>
                <a:spcPts val="0"/>
              </a:spcBef>
              <a:spcAft>
                <a:spcPts val="0"/>
              </a:spcAft>
              <a:buSzPts val="1800"/>
              <a:buChar char="●"/>
            </a:pPr>
            <a:r>
              <a:rPr lang="en" dirty="0"/>
              <a:t>Reliance Power - Rs. 10 Lakh </a:t>
            </a:r>
            <a:r>
              <a:rPr lang="en" dirty="0" smtClean="0"/>
              <a:t>to </a:t>
            </a:r>
            <a:r>
              <a:rPr lang="en" dirty="0"/>
              <a:t>Rs.1.27 Lakh</a:t>
            </a:r>
            <a:endParaRPr dirty="0"/>
          </a:p>
          <a:p>
            <a:pPr marL="457200" lvl="0" indent="-342900" rtl="0">
              <a:spcBef>
                <a:spcPts val="0"/>
              </a:spcBef>
              <a:spcAft>
                <a:spcPts val="0"/>
              </a:spcAft>
              <a:buSzPts val="1800"/>
              <a:buChar char="●"/>
            </a:pPr>
            <a:r>
              <a:rPr lang="en" dirty="0"/>
              <a:t>Reliance Communications - Rs. 10 Lakh </a:t>
            </a:r>
            <a:r>
              <a:rPr lang="en" dirty="0" smtClean="0"/>
              <a:t>to </a:t>
            </a:r>
            <a:r>
              <a:rPr lang="en" dirty="0"/>
              <a:t>Rs.18,522</a:t>
            </a:r>
            <a:endParaRPr dirty="0"/>
          </a:p>
          <a:p>
            <a:pPr marL="457200" lvl="0" indent="-342900" rtl="0">
              <a:spcBef>
                <a:spcPts val="0"/>
              </a:spcBef>
              <a:spcAft>
                <a:spcPts val="0"/>
              </a:spcAft>
              <a:buSzPts val="1800"/>
              <a:buChar char="●"/>
            </a:pPr>
            <a:r>
              <a:rPr lang="en" dirty="0"/>
              <a:t>Kingfisher Airlines - Rs.10 Lakh </a:t>
            </a:r>
            <a:r>
              <a:rPr lang="en" dirty="0" smtClean="0"/>
              <a:t>to </a:t>
            </a:r>
            <a:r>
              <a:rPr lang="en" dirty="0"/>
              <a:t>ZERO</a:t>
            </a:r>
            <a:endParaRP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Mutual Funds</a:t>
            </a:r>
            <a:endParaRPr/>
          </a:p>
        </p:txBody>
      </p:sp>
      <p:sp>
        <p:nvSpPr>
          <p:cNvPr id="209" name="Shape 209"/>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Mutual Funds are professionally managed funds which invest in Stocks</a:t>
            </a:r>
            <a:endParaRPr dirty="0"/>
          </a:p>
          <a:p>
            <a:pPr marL="457200" lvl="0" indent="-342900" rtl="0">
              <a:spcBef>
                <a:spcPts val="0"/>
              </a:spcBef>
              <a:spcAft>
                <a:spcPts val="0"/>
              </a:spcAft>
              <a:buSzPts val="1800"/>
              <a:buChar char="●"/>
            </a:pPr>
            <a:r>
              <a:rPr lang="en" dirty="0"/>
              <a:t>They take investments from multiple investors/institutions</a:t>
            </a:r>
            <a:endParaRPr dirty="0"/>
          </a:p>
          <a:p>
            <a:pPr marL="457200" lvl="0" indent="-342900" rtl="0">
              <a:spcBef>
                <a:spcPts val="0"/>
              </a:spcBef>
              <a:spcAft>
                <a:spcPts val="0"/>
              </a:spcAft>
              <a:buSzPts val="1800"/>
              <a:buChar char="●"/>
            </a:pPr>
            <a:r>
              <a:rPr lang="en" dirty="0"/>
              <a:t>They diversify the investments in multiple stocks to reduce the risk</a:t>
            </a:r>
            <a:endParaRPr dirty="0"/>
          </a:p>
          <a:p>
            <a:pPr marL="457200" lvl="0" indent="-342900" rtl="0">
              <a:spcBef>
                <a:spcPts val="0"/>
              </a:spcBef>
              <a:spcAft>
                <a:spcPts val="0"/>
              </a:spcAft>
              <a:buSzPts val="1800"/>
              <a:buChar char="●"/>
            </a:pPr>
            <a:r>
              <a:rPr lang="en" dirty="0"/>
              <a:t>The portfolio managers are professionals and they regularly keep track of the </a:t>
            </a:r>
            <a:r>
              <a:rPr lang="en" dirty="0" smtClean="0"/>
              <a:t>companies, economy and many others</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Shape 21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Mutual Funds</a:t>
            </a:r>
            <a:endParaRPr/>
          </a:p>
        </p:txBody>
      </p:sp>
      <p:sp>
        <p:nvSpPr>
          <p:cNvPr id="215" name="Shape 21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They keep track of all the information that is not in the media</a:t>
            </a:r>
            <a:endParaRPr dirty="0"/>
          </a:p>
          <a:p>
            <a:pPr marL="457200" lvl="0" indent="-342900" rtl="0">
              <a:spcBef>
                <a:spcPts val="0"/>
              </a:spcBef>
              <a:spcAft>
                <a:spcPts val="0"/>
              </a:spcAft>
              <a:buSzPts val="1800"/>
              <a:buChar char="●"/>
            </a:pPr>
            <a:r>
              <a:rPr lang="en" dirty="0"/>
              <a:t>It need not be confidential information that others are not supposed to know</a:t>
            </a:r>
            <a:endParaRPr dirty="0"/>
          </a:p>
          <a:p>
            <a:pPr marL="457200" lvl="0" indent="-342900" rtl="0">
              <a:spcBef>
                <a:spcPts val="0"/>
              </a:spcBef>
              <a:spcAft>
                <a:spcPts val="0"/>
              </a:spcAft>
              <a:buSzPts val="1800"/>
              <a:buChar char="●"/>
            </a:pPr>
            <a:r>
              <a:rPr lang="en" dirty="0"/>
              <a:t>It can be</a:t>
            </a:r>
            <a:endParaRPr dirty="0"/>
          </a:p>
          <a:p>
            <a:pPr marL="914400" lvl="1" indent="-317500" rtl="0">
              <a:spcBef>
                <a:spcPts val="0"/>
              </a:spcBef>
              <a:spcAft>
                <a:spcPts val="0"/>
              </a:spcAft>
              <a:buSzPts val="1400"/>
              <a:buChar char="○"/>
            </a:pPr>
            <a:r>
              <a:rPr lang="en" dirty="0"/>
              <a:t>Whether the company is paying salaries to their employees or not</a:t>
            </a:r>
            <a:endParaRPr dirty="0"/>
          </a:p>
          <a:p>
            <a:pPr marL="914400" lvl="1" indent="-317500" rtl="0">
              <a:spcBef>
                <a:spcPts val="0"/>
              </a:spcBef>
              <a:spcAft>
                <a:spcPts val="0"/>
              </a:spcAft>
              <a:buSzPts val="1400"/>
              <a:buChar char="○"/>
            </a:pPr>
            <a:r>
              <a:rPr lang="en" dirty="0"/>
              <a:t>The state of the court cases that the company is handling and its impact</a:t>
            </a:r>
            <a:endParaRPr dirty="0"/>
          </a:p>
          <a:p>
            <a:pPr marL="914400" lvl="1" indent="-317500" rtl="0">
              <a:spcBef>
                <a:spcPts val="0"/>
              </a:spcBef>
              <a:spcAft>
                <a:spcPts val="0"/>
              </a:spcAft>
              <a:buSzPts val="1400"/>
              <a:buChar char="○"/>
            </a:pPr>
            <a:r>
              <a:rPr lang="en" dirty="0"/>
              <a:t>The state of the enquiries by gov. organizations like CBI, SEBI etc.</a:t>
            </a:r>
            <a:endParaRPr dirty="0"/>
          </a:p>
          <a:p>
            <a:pPr marL="457200" lvl="0" indent="-342900">
              <a:spcBef>
                <a:spcPts val="0"/>
              </a:spcBef>
              <a:spcAft>
                <a:spcPts val="0"/>
              </a:spcAft>
              <a:buSzPts val="1800"/>
              <a:buChar char="●"/>
            </a:pPr>
            <a:r>
              <a:rPr lang="en" dirty="0"/>
              <a:t>If you take any company that has gone down, you hardly find any MF investments in the last three years before the public announcement (Whether it is Gitanjali Gems (Nirav Modi) or Kingfisher Airlines)</a:t>
            </a:r>
            <a:endParaRP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Stock Market - Gambling?</a:t>
            </a:r>
            <a:endParaRPr/>
          </a:p>
        </p:txBody>
      </p:sp>
      <p:sp>
        <p:nvSpPr>
          <p:cNvPr id="221" name="Shape 22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People consider investing in Stock Market is Gambling.</a:t>
            </a:r>
            <a:endParaRPr/>
          </a:p>
          <a:p>
            <a:pPr marL="457200" lvl="0" indent="-342900" rtl="0">
              <a:spcBef>
                <a:spcPts val="0"/>
              </a:spcBef>
              <a:spcAft>
                <a:spcPts val="0"/>
              </a:spcAft>
              <a:buSzPts val="1800"/>
              <a:buChar char="●"/>
            </a:pPr>
            <a:r>
              <a:rPr lang="en"/>
              <a:t>If you are planning to buy stocks today and sell tomorrow, it can be gambling</a:t>
            </a:r>
            <a:endParaRPr/>
          </a:p>
          <a:p>
            <a:pPr marL="457200" lvl="0" indent="-342900" rtl="0">
              <a:spcBef>
                <a:spcPts val="0"/>
              </a:spcBef>
              <a:spcAft>
                <a:spcPts val="0"/>
              </a:spcAft>
              <a:buSzPts val="1800"/>
              <a:buChar char="●"/>
            </a:pPr>
            <a:r>
              <a:rPr lang="en"/>
              <a:t>But, if you consider it as owning a part of the company, it is not gambling</a:t>
            </a:r>
            <a:endParaRPr/>
          </a:p>
          <a:p>
            <a:pPr marL="0" lvl="0" indent="0">
              <a:spcBef>
                <a:spcPts val="1600"/>
              </a:spcBef>
              <a:spcAft>
                <a:spcPts val="1600"/>
              </a:spcAft>
              <a:buNone/>
            </a:pPr>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ULIP - Insurance</a:t>
            </a:r>
            <a:endParaRPr/>
          </a:p>
        </p:txBody>
      </p:sp>
      <p:sp>
        <p:nvSpPr>
          <p:cNvPr id="227" name="Shape 22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Insurance sales people pitch ULIP is a better product as it includes equity investments (Mutual Funds)</a:t>
            </a:r>
            <a:endParaRPr dirty="0"/>
          </a:p>
          <a:p>
            <a:pPr marL="457200" lvl="0" indent="-342900" rtl="0">
              <a:spcBef>
                <a:spcPts val="0"/>
              </a:spcBef>
              <a:spcAft>
                <a:spcPts val="0"/>
              </a:spcAft>
              <a:buSzPts val="1800"/>
              <a:buChar char="●"/>
            </a:pPr>
            <a:r>
              <a:rPr lang="en" dirty="0"/>
              <a:t>Many times, they do not disclose the charges in the insurance, which eats up significant amount</a:t>
            </a:r>
            <a:endParaRPr dirty="0"/>
          </a:p>
          <a:p>
            <a:pPr marL="457200" lvl="0" indent="-342900" rtl="0">
              <a:spcBef>
                <a:spcPts val="0"/>
              </a:spcBef>
              <a:spcAft>
                <a:spcPts val="0"/>
              </a:spcAft>
              <a:buSzPts val="1800"/>
              <a:buChar char="●"/>
            </a:pPr>
            <a:r>
              <a:rPr lang="en" dirty="0"/>
              <a:t>Difficult to track ULIPs performance with </a:t>
            </a:r>
            <a:r>
              <a:rPr lang="en" dirty="0" smtClean="0"/>
              <a:t>others</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Inflation</a:t>
            </a:r>
            <a:endParaRPr/>
          </a:p>
        </p:txBody>
      </p:sp>
      <p:sp>
        <p:nvSpPr>
          <p:cNvPr id="71" name="Shape 7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Your average savings would be </a:t>
            </a:r>
            <a:r>
              <a:rPr lang="en" dirty="0" smtClean="0"/>
              <a:t>Rs.16,400 </a:t>
            </a:r>
            <a:r>
              <a:rPr lang="en" dirty="0"/>
              <a:t>/ month</a:t>
            </a:r>
            <a:endParaRPr dirty="0"/>
          </a:p>
          <a:p>
            <a:pPr marL="457200" lvl="0" indent="-342900" rtl="0">
              <a:spcBef>
                <a:spcPts val="0"/>
              </a:spcBef>
              <a:spcAft>
                <a:spcPts val="0"/>
              </a:spcAft>
              <a:buSzPts val="1800"/>
              <a:buChar char="●"/>
            </a:pPr>
            <a:r>
              <a:rPr lang="en" dirty="0"/>
              <a:t>Inflation for 2017 was 4%. </a:t>
            </a:r>
            <a:endParaRPr dirty="0"/>
          </a:p>
          <a:p>
            <a:pPr marL="457200" lvl="0" indent="-342900">
              <a:spcBef>
                <a:spcPts val="0"/>
              </a:spcBef>
              <a:spcAft>
                <a:spcPts val="0"/>
              </a:spcAft>
              <a:buSzPts val="1800"/>
              <a:buChar char="●"/>
            </a:pPr>
            <a:r>
              <a:rPr lang="en" dirty="0"/>
              <a:t>Inflation is the cost of increase of the consumer prices.</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ULIP - Insurance</a:t>
            </a:r>
            <a:endParaRPr/>
          </a:p>
        </p:txBody>
      </p:sp>
      <p:sp>
        <p:nvSpPr>
          <p:cNvPr id="227" name="Shape 22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smtClean="0"/>
              <a:t>For ULIP, you need to see two criteria</a:t>
            </a:r>
          </a:p>
          <a:p>
            <a:pPr lvl="1" indent="-342900">
              <a:spcBef>
                <a:spcPts val="0"/>
              </a:spcBef>
              <a:buSzPts val="1800"/>
              <a:buFont typeface="Courier New" panose="02070309020205020404" pitchFamily="49" charset="0"/>
              <a:buChar char="o"/>
            </a:pPr>
            <a:r>
              <a:rPr lang="en" dirty="0" smtClean="0"/>
              <a:t>Claim Settlement Ratio</a:t>
            </a:r>
            <a:endParaRPr lang="en" dirty="0"/>
          </a:p>
          <a:p>
            <a:pPr lvl="1" indent="-342900">
              <a:spcBef>
                <a:spcPts val="0"/>
              </a:spcBef>
              <a:buSzPts val="1800"/>
              <a:buFont typeface="Courier New" panose="02070309020205020404" pitchFamily="49" charset="0"/>
              <a:buChar char="o"/>
            </a:pPr>
            <a:r>
              <a:rPr lang="en" dirty="0"/>
              <a:t>Returns from the </a:t>
            </a:r>
            <a:r>
              <a:rPr lang="en" dirty="0" smtClean="0"/>
              <a:t>investments</a:t>
            </a:r>
          </a:p>
          <a:p>
            <a:pPr marL="457200" lvl="0" indent="-342900" rtl="0">
              <a:spcBef>
                <a:spcPts val="0"/>
              </a:spcBef>
              <a:spcAft>
                <a:spcPts val="0"/>
              </a:spcAft>
              <a:buSzPts val="1800"/>
              <a:buChar char="●"/>
            </a:pPr>
            <a:r>
              <a:rPr lang="en" dirty="0" smtClean="0"/>
              <a:t>When you put money which is having two independent criteria, you would get the worst of the both</a:t>
            </a:r>
          </a:p>
          <a:p>
            <a:pPr marL="457200" lvl="0" indent="-342900" rtl="0">
              <a:spcBef>
                <a:spcPts val="0"/>
              </a:spcBef>
              <a:spcAft>
                <a:spcPts val="0"/>
              </a:spcAft>
              <a:buSzPts val="1800"/>
              <a:buChar char="●"/>
            </a:pPr>
            <a:r>
              <a:rPr lang="en" dirty="0" smtClean="0"/>
              <a:t>Take Term Insurance based on Claim Settlement Ratio</a:t>
            </a:r>
          </a:p>
          <a:p>
            <a:pPr marL="457200" lvl="0" indent="-342900" rtl="0">
              <a:spcBef>
                <a:spcPts val="0"/>
              </a:spcBef>
              <a:spcAft>
                <a:spcPts val="0"/>
              </a:spcAft>
              <a:buSzPts val="1800"/>
              <a:buChar char="●"/>
            </a:pPr>
            <a:r>
              <a:rPr lang="en" dirty="0" smtClean="0"/>
              <a:t>Invest in Mutual Funds based on the returns</a:t>
            </a:r>
          </a:p>
          <a:p>
            <a:pPr lvl="1" indent="-342900">
              <a:spcBef>
                <a:spcPts val="0"/>
              </a:spcBef>
              <a:buSzPts val="1800"/>
              <a:buFont typeface="Courier New" panose="02070309020205020404" pitchFamily="49" charset="0"/>
              <a:buChar char="o"/>
            </a:pPr>
            <a:endParaRPr lang="en" dirty="0" smtClean="0"/>
          </a:p>
          <a:p>
            <a:pPr marL="114300" indent="0">
              <a:buNone/>
            </a:pPr>
            <a:endParaRPr lang="en" dirty="0" smtClean="0"/>
          </a:p>
          <a:p>
            <a:pPr marL="457200" lvl="0" indent="-342900" rtl="0">
              <a:spcBef>
                <a:spcPts val="0"/>
              </a:spcBef>
              <a:spcAft>
                <a:spcPts val="0"/>
              </a:spcAft>
              <a:buSzPts val="1800"/>
              <a:buChar char="●"/>
            </a:pPr>
            <a:endParaRPr dirty="0"/>
          </a:p>
        </p:txBody>
      </p:sp>
    </p:spTree>
    <p:extLst>
      <p:ext uri="{BB962C8B-B14F-4D97-AF65-F5344CB8AC3E}">
        <p14:creationId xmlns:p14="http://schemas.microsoft.com/office/powerpoint/2010/main" val="113783195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Stocks and MF Taxes</a:t>
            </a:r>
            <a:endParaRPr dirty="0"/>
          </a:p>
        </p:txBody>
      </p:sp>
      <p:sp>
        <p:nvSpPr>
          <p:cNvPr id="227" name="Shape 22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smtClean="0"/>
              <a:t>Stocks Charges</a:t>
            </a:r>
          </a:p>
          <a:p>
            <a:pPr lvl="1" indent="-342900">
              <a:spcBef>
                <a:spcPts val="0"/>
              </a:spcBef>
              <a:buSzPts val="1800"/>
              <a:buFont typeface="Courier New" panose="02070309020205020404" pitchFamily="49" charset="0"/>
              <a:buChar char="o"/>
            </a:pPr>
            <a:r>
              <a:rPr lang="en" dirty="0"/>
              <a:t>Brokerage Charges – around 0.3% of transaction value (If you use Zerodha</a:t>
            </a:r>
            <a:r>
              <a:rPr lang="en" dirty="0" smtClean="0"/>
              <a:t>)</a:t>
            </a:r>
          </a:p>
          <a:p>
            <a:pPr marL="457200" lvl="0" indent="-342900" rtl="0">
              <a:spcBef>
                <a:spcPts val="0"/>
              </a:spcBef>
              <a:spcAft>
                <a:spcPts val="0"/>
              </a:spcAft>
              <a:buSzPts val="1800"/>
              <a:buChar char="●"/>
            </a:pPr>
            <a:r>
              <a:rPr lang="en" dirty="0" smtClean="0"/>
              <a:t>Mutual Funds Charges</a:t>
            </a:r>
          </a:p>
          <a:p>
            <a:pPr lvl="1" indent="-342900">
              <a:spcBef>
                <a:spcPts val="0"/>
              </a:spcBef>
              <a:buSzPts val="1800"/>
              <a:buFont typeface="Courier New" panose="02070309020205020404" pitchFamily="49" charset="0"/>
              <a:buChar char="o"/>
            </a:pPr>
            <a:r>
              <a:rPr lang="en" dirty="0" smtClean="0"/>
              <a:t>Exit Load – 1%, if redeemed in less than 1 year. </a:t>
            </a:r>
          </a:p>
          <a:p>
            <a:r>
              <a:rPr lang="en" dirty="0"/>
              <a:t>Taxes for Stocks and </a:t>
            </a:r>
            <a:r>
              <a:rPr lang="en" dirty="0" smtClean="0"/>
              <a:t>MF</a:t>
            </a:r>
          </a:p>
          <a:p>
            <a:pPr lvl="1" indent="-342900">
              <a:spcBef>
                <a:spcPts val="0"/>
              </a:spcBef>
              <a:buSzPts val="1800"/>
              <a:buFont typeface="Courier New" panose="02070309020205020404" pitchFamily="49" charset="0"/>
              <a:buChar char="o"/>
            </a:pPr>
            <a:r>
              <a:rPr lang="en" dirty="0" smtClean="0"/>
              <a:t>Tax for Profits within less than one year – 15%</a:t>
            </a:r>
          </a:p>
          <a:p>
            <a:pPr lvl="1" indent="-342900">
              <a:spcBef>
                <a:spcPts val="0"/>
              </a:spcBef>
              <a:buSzPts val="1800"/>
              <a:buFont typeface="Courier New" panose="02070309020205020404" pitchFamily="49" charset="0"/>
              <a:buChar char="o"/>
            </a:pPr>
            <a:r>
              <a:rPr lang="en" dirty="0" smtClean="0"/>
              <a:t>Tax </a:t>
            </a:r>
            <a:r>
              <a:rPr lang="en" dirty="0"/>
              <a:t>for Profits after one year </a:t>
            </a:r>
          </a:p>
          <a:p>
            <a:pPr marL="1314450" lvl="2" indent="-285750">
              <a:spcBef>
                <a:spcPts val="0"/>
              </a:spcBef>
              <a:buSzPts val="1800"/>
              <a:buFont typeface="Arial" panose="020B0604020202020204" pitchFamily="34" charset="0"/>
              <a:buChar char="•"/>
            </a:pPr>
            <a:r>
              <a:rPr lang="en" dirty="0"/>
              <a:t>Upto Rs.1 Lakh – Tax Free</a:t>
            </a:r>
          </a:p>
          <a:p>
            <a:pPr marL="1314450" lvl="2" indent="-285750">
              <a:spcBef>
                <a:spcPts val="0"/>
              </a:spcBef>
              <a:buSzPts val="1800"/>
              <a:buFont typeface="Arial" panose="020B0604020202020204" pitchFamily="34" charset="0"/>
              <a:buChar char="•"/>
            </a:pPr>
            <a:r>
              <a:rPr lang="en" dirty="0"/>
              <a:t>More than Rs.1 Lakh – 10</a:t>
            </a:r>
            <a:r>
              <a:rPr lang="en" dirty="0" smtClean="0"/>
              <a:t>%</a:t>
            </a:r>
          </a:p>
          <a:p>
            <a:pPr lvl="0"/>
            <a:r>
              <a:rPr lang="en" dirty="0" smtClean="0"/>
              <a:t>There is no other investment with this much less tax</a:t>
            </a:r>
            <a:endParaRPr lang="en" dirty="0"/>
          </a:p>
        </p:txBody>
      </p:sp>
    </p:spTree>
    <p:extLst>
      <p:ext uri="{BB962C8B-B14F-4D97-AF65-F5344CB8AC3E}">
        <p14:creationId xmlns:p14="http://schemas.microsoft.com/office/powerpoint/2010/main" val="1756949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Mutual </a:t>
            </a:r>
            <a:r>
              <a:rPr lang="en" dirty="0"/>
              <a:t>Funds</a:t>
            </a:r>
            <a:endParaRPr dirty="0"/>
          </a:p>
        </p:txBody>
      </p:sp>
      <p:sp>
        <p:nvSpPr>
          <p:cNvPr id="246" name="Shape 24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smtClean="0"/>
              <a:t>Tax Saving Mutual Funds</a:t>
            </a:r>
          </a:p>
          <a:p>
            <a:pPr lvl="1" indent="-342900">
              <a:spcBef>
                <a:spcPts val="0"/>
              </a:spcBef>
              <a:buSzPts val="1800"/>
              <a:buFont typeface="Courier New" panose="02070309020205020404" pitchFamily="49" charset="0"/>
              <a:buChar char="o"/>
            </a:pPr>
            <a:r>
              <a:rPr lang="en" dirty="0" smtClean="0"/>
              <a:t>Minimum Amount : Rs. 500</a:t>
            </a:r>
          </a:p>
          <a:p>
            <a:pPr lvl="1" indent="-342900">
              <a:spcBef>
                <a:spcPts val="0"/>
              </a:spcBef>
              <a:buSzPts val="1800"/>
              <a:buFont typeface="Courier New" panose="02070309020205020404" pitchFamily="49" charset="0"/>
              <a:buChar char="o"/>
            </a:pPr>
            <a:r>
              <a:rPr lang="en" dirty="0" smtClean="0"/>
              <a:t>Lock – in Period : 3 years</a:t>
            </a:r>
          </a:p>
          <a:p>
            <a:pPr marL="457200" lvl="0" indent="-342900" rtl="0">
              <a:spcBef>
                <a:spcPts val="0"/>
              </a:spcBef>
              <a:spcAft>
                <a:spcPts val="0"/>
              </a:spcAft>
              <a:buSzPts val="1800"/>
              <a:buChar char="●"/>
            </a:pPr>
            <a:r>
              <a:rPr lang="en" dirty="0" smtClean="0"/>
              <a:t>Normal (Non-Tax Saving) Mutual Funds </a:t>
            </a:r>
          </a:p>
          <a:p>
            <a:pPr lvl="1" indent="-342900">
              <a:spcBef>
                <a:spcPts val="0"/>
              </a:spcBef>
              <a:buSzPts val="1800"/>
              <a:buFont typeface="Courier New" panose="02070309020205020404" pitchFamily="49" charset="0"/>
              <a:buChar char="o"/>
            </a:pPr>
            <a:r>
              <a:rPr lang="en" dirty="0" smtClean="0"/>
              <a:t>Minimum Initial Amount: Rs.5000</a:t>
            </a:r>
          </a:p>
          <a:p>
            <a:pPr lvl="1" indent="-342900">
              <a:spcBef>
                <a:spcPts val="0"/>
              </a:spcBef>
              <a:buSzPts val="1800"/>
              <a:buFont typeface="Courier New" panose="02070309020205020404" pitchFamily="49" charset="0"/>
              <a:buChar char="o"/>
            </a:pPr>
            <a:r>
              <a:rPr lang="en" dirty="0" smtClean="0"/>
              <a:t>Additional Increment Amount: Rs.1000</a:t>
            </a:r>
          </a:p>
          <a:p>
            <a:pPr lvl="1" indent="-342900">
              <a:spcBef>
                <a:spcPts val="0"/>
              </a:spcBef>
              <a:buSzPts val="1800"/>
              <a:buFont typeface="Courier New" panose="02070309020205020404" pitchFamily="49" charset="0"/>
              <a:buChar char="o"/>
            </a:pPr>
            <a:r>
              <a:rPr lang="en" dirty="0" smtClean="0"/>
              <a:t>No Lock-in</a:t>
            </a:r>
          </a:p>
          <a:p>
            <a:r>
              <a:rPr lang="en-US" dirty="0" smtClean="0"/>
              <a:t>If Rs.500 is not a big amount for you, please start investing in Mutual Funds.</a:t>
            </a:r>
            <a:endParaRPr dirty="0"/>
          </a:p>
        </p:txBody>
      </p:sp>
    </p:spTree>
    <p:extLst>
      <p:ext uri="{BB962C8B-B14F-4D97-AF65-F5344CB8AC3E}">
        <p14:creationId xmlns:p14="http://schemas.microsoft.com/office/powerpoint/2010/main" val="3455270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80C Tax Saving</a:t>
            </a:r>
            <a:endParaRPr/>
          </a:p>
        </p:txBody>
      </p:sp>
      <p:sp>
        <p:nvSpPr>
          <p:cNvPr id="233" name="Shape 233"/>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0"/>
              </a:spcBef>
              <a:spcAft>
                <a:spcPts val="1600"/>
              </a:spcAft>
              <a:buNone/>
            </a:pPr>
            <a:r>
              <a:rPr lang="en"/>
              <a:t> </a:t>
            </a:r>
            <a:endParaRPr/>
          </a:p>
        </p:txBody>
      </p:sp>
      <p:graphicFrame>
        <p:nvGraphicFramePr>
          <p:cNvPr id="234" name="Shape 234"/>
          <p:cNvGraphicFramePr/>
          <p:nvPr>
            <p:extLst>
              <p:ext uri="{D42A27DB-BD31-4B8C-83A1-F6EECF244321}">
                <p14:modId xmlns:p14="http://schemas.microsoft.com/office/powerpoint/2010/main" val="1893455504"/>
              </p:ext>
            </p:extLst>
          </p:nvPr>
        </p:nvGraphicFramePr>
        <p:xfrm>
          <a:off x="2334439" y="1541410"/>
          <a:ext cx="4475121" cy="2720130"/>
        </p:xfrm>
        <a:graphic>
          <a:graphicData uri="http://schemas.openxmlformats.org/drawingml/2006/table">
            <a:tbl>
              <a:tblPr>
                <a:noFill/>
                <a:tableStyleId>{A094CA12-FEA5-4DC8-B818-5206AA4D1A53}</a:tableStyleId>
              </a:tblPr>
              <a:tblGrid>
                <a:gridCol w="2250624">
                  <a:extLst>
                    <a:ext uri="{9D8B030D-6E8A-4147-A177-3AD203B41FA5}">
                      <a16:colId xmlns:a16="http://schemas.microsoft.com/office/drawing/2014/main" val="20000"/>
                    </a:ext>
                  </a:extLst>
                </a:gridCol>
                <a:gridCol w="2224497">
                  <a:extLst>
                    <a:ext uri="{9D8B030D-6E8A-4147-A177-3AD203B41FA5}">
                      <a16:colId xmlns:a16="http://schemas.microsoft.com/office/drawing/2014/main" val="20001"/>
                    </a:ext>
                  </a:extLst>
                </a:gridCol>
              </a:tblGrid>
              <a:tr h="384625">
                <a:tc>
                  <a:txBody>
                    <a:bodyPr/>
                    <a:lstStyle/>
                    <a:p>
                      <a:pPr marL="0" lvl="0" indent="0">
                        <a:spcBef>
                          <a:spcPts val="0"/>
                        </a:spcBef>
                        <a:spcAft>
                          <a:spcPts val="0"/>
                        </a:spcAft>
                        <a:buNone/>
                      </a:pPr>
                      <a:r>
                        <a:rPr lang="en" b="1" dirty="0"/>
                        <a:t>Product</a:t>
                      </a:r>
                      <a:endParaRPr b="1" dirty="0"/>
                    </a:p>
                  </a:txBody>
                  <a:tcPr marL="91425" marR="91425" marT="91425" marB="91425"/>
                </a:tc>
                <a:tc>
                  <a:txBody>
                    <a:bodyPr/>
                    <a:lstStyle/>
                    <a:p>
                      <a:pPr marL="0" lvl="0" indent="0">
                        <a:spcBef>
                          <a:spcPts val="0"/>
                        </a:spcBef>
                        <a:spcAft>
                          <a:spcPts val="0"/>
                        </a:spcAft>
                        <a:buNone/>
                      </a:pPr>
                      <a:r>
                        <a:rPr lang="en" b="1" dirty="0"/>
                        <a:t>Lock In</a:t>
                      </a:r>
                      <a:endParaRPr b="1" dirty="0"/>
                    </a:p>
                  </a:txBody>
                  <a:tcPr marL="91425" marR="91425" marT="91425" marB="91425"/>
                </a:tc>
                <a:extLst>
                  <a:ext uri="{0D108BD9-81ED-4DB2-BD59-A6C34878D82A}">
                    <a16:rowId xmlns:a16="http://schemas.microsoft.com/office/drawing/2014/main" val="10000"/>
                  </a:ext>
                </a:extLst>
              </a:tr>
              <a:tr h="381000">
                <a:tc>
                  <a:txBody>
                    <a:bodyPr/>
                    <a:lstStyle/>
                    <a:p>
                      <a:pPr marL="0" lvl="0" indent="0">
                        <a:spcBef>
                          <a:spcPts val="0"/>
                        </a:spcBef>
                        <a:spcAft>
                          <a:spcPts val="0"/>
                        </a:spcAft>
                        <a:buNone/>
                      </a:pPr>
                      <a:r>
                        <a:rPr lang="en"/>
                        <a:t>PF</a:t>
                      </a:r>
                      <a:endParaRPr/>
                    </a:p>
                  </a:txBody>
                  <a:tcPr marL="91425" marR="91425" marT="91425" marB="91425"/>
                </a:tc>
                <a:tc>
                  <a:txBody>
                    <a:bodyPr/>
                    <a:lstStyle/>
                    <a:p>
                      <a:pPr marL="0" lvl="0" indent="0">
                        <a:spcBef>
                          <a:spcPts val="0"/>
                        </a:spcBef>
                        <a:spcAft>
                          <a:spcPts val="0"/>
                        </a:spcAft>
                        <a:buNone/>
                      </a:pPr>
                      <a:r>
                        <a:rPr lang="en"/>
                        <a:t>Till Retirement</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spcBef>
                          <a:spcPts val="0"/>
                        </a:spcBef>
                        <a:spcAft>
                          <a:spcPts val="0"/>
                        </a:spcAft>
                        <a:buNone/>
                      </a:pPr>
                      <a:r>
                        <a:rPr lang="en"/>
                        <a:t>PPF</a:t>
                      </a:r>
                      <a:endParaRPr/>
                    </a:p>
                  </a:txBody>
                  <a:tcPr marL="91425" marR="91425" marT="91425" marB="91425"/>
                </a:tc>
                <a:tc>
                  <a:txBody>
                    <a:bodyPr/>
                    <a:lstStyle/>
                    <a:p>
                      <a:pPr marL="0" lvl="0" indent="0">
                        <a:spcBef>
                          <a:spcPts val="0"/>
                        </a:spcBef>
                        <a:spcAft>
                          <a:spcPts val="0"/>
                        </a:spcAft>
                        <a:buNone/>
                      </a:pPr>
                      <a:r>
                        <a:rPr lang="en"/>
                        <a:t>15 years</a:t>
                      </a:r>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rtl="0">
                        <a:spcBef>
                          <a:spcPts val="0"/>
                        </a:spcBef>
                        <a:spcAft>
                          <a:spcPts val="0"/>
                        </a:spcAft>
                        <a:buNone/>
                      </a:pPr>
                      <a:r>
                        <a:rPr lang="en">
                          <a:solidFill>
                            <a:schemeClr val="dk2"/>
                          </a:solidFill>
                        </a:rPr>
                        <a:t>ULIP</a:t>
                      </a:r>
                      <a:endParaRPr/>
                    </a:p>
                  </a:txBody>
                  <a:tcPr marL="91425" marR="91425" marT="91425" marB="91425"/>
                </a:tc>
                <a:tc>
                  <a:txBody>
                    <a:bodyPr/>
                    <a:lstStyle/>
                    <a:p>
                      <a:pPr marL="0" lvl="0" indent="0" rtl="0">
                        <a:spcBef>
                          <a:spcPts val="0"/>
                        </a:spcBef>
                        <a:spcAft>
                          <a:spcPts val="0"/>
                        </a:spcAft>
                        <a:buNone/>
                      </a:pPr>
                      <a:r>
                        <a:rPr lang="en"/>
                        <a:t>5 years</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spcBef>
                          <a:spcPts val="0"/>
                        </a:spcBef>
                        <a:spcAft>
                          <a:spcPts val="0"/>
                        </a:spcAft>
                        <a:buNone/>
                      </a:pPr>
                      <a:r>
                        <a:rPr lang="en"/>
                        <a:t>Other Insurance</a:t>
                      </a:r>
                      <a:endParaRPr/>
                    </a:p>
                  </a:txBody>
                  <a:tcPr marL="91425" marR="91425" marT="91425" marB="91425"/>
                </a:tc>
                <a:tc>
                  <a:txBody>
                    <a:bodyPr/>
                    <a:lstStyle/>
                    <a:p>
                      <a:pPr marL="0" lvl="0" indent="0">
                        <a:spcBef>
                          <a:spcPts val="0"/>
                        </a:spcBef>
                        <a:spcAft>
                          <a:spcPts val="0"/>
                        </a:spcAft>
                        <a:buNone/>
                      </a:pPr>
                      <a:r>
                        <a:rPr lang="en"/>
                        <a:t>10-20 years</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spcBef>
                          <a:spcPts val="0"/>
                        </a:spcBef>
                        <a:spcAft>
                          <a:spcPts val="0"/>
                        </a:spcAft>
                        <a:buNone/>
                      </a:pPr>
                      <a:r>
                        <a:rPr lang="en"/>
                        <a:t>Tax Saving FD</a:t>
                      </a:r>
                      <a:endParaRPr/>
                    </a:p>
                  </a:txBody>
                  <a:tcPr marL="91425" marR="91425" marT="91425" marB="91425"/>
                </a:tc>
                <a:tc>
                  <a:txBody>
                    <a:bodyPr/>
                    <a:lstStyle/>
                    <a:p>
                      <a:pPr marL="0" lvl="0" indent="0">
                        <a:spcBef>
                          <a:spcPts val="0"/>
                        </a:spcBef>
                        <a:spcAft>
                          <a:spcPts val="0"/>
                        </a:spcAft>
                        <a:buNone/>
                      </a:pPr>
                      <a:r>
                        <a:rPr lang="en"/>
                        <a:t>5 years</a:t>
                      </a:r>
                      <a:endParaRPr/>
                    </a:p>
                  </a:txBody>
                  <a:tcPr marL="91425" marR="91425" marT="91425" marB="91425"/>
                </a:tc>
                <a:extLst>
                  <a:ext uri="{0D108BD9-81ED-4DB2-BD59-A6C34878D82A}">
                    <a16:rowId xmlns:a16="http://schemas.microsoft.com/office/drawing/2014/main" val="10005"/>
                  </a:ext>
                </a:extLst>
              </a:tr>
              <a:tr h="381000">
                <a:tc>
                  <a:txBody>
                    <a:bodyPr/>
                    <a:lstStyle/>
                    <a:p>
                      <a:pPr marL="0" lvl="0" indent="0" rtl="0">
                        <a:spcBef>
                          <a:spcPts val="0"/>
                        </a:spcBef>
                        <a:spcAft>
                          <a:spcPts val="0"/>
                        </a:spcAft>
                        <a:buNone/>
                      </a:pPr>
                      <a:r>
                        <a:rPr lang="en"/>
                        <a:t>Tax Saving Mutual Funds</a:t>
                      </a:r>
                      <a:endParaRPr/>
                    </a:p>
                  </a:txBody>
                  <a:tcPr marL="91425" marR="91425" marT="91425" marB="91425"/>
                </a:tc>
                <a:tc>
                  <a:txBody>
                    <a:bodyPr/>
                    <a:lstStyle/>
                    <a:p>
                      <a:pPr marL="0" lvl="0" indent="0" rtl="0">
                        <a:spcBef>
                          <a:spcPts val="0"/>
                        </a:spcBef>
                        <a:spcAft>
                          <a:spcPts val="0"/>
                        </a:spcAft>
                        <a:buNone/>
                      </a:pPr>
                      <a:r>
                        <a:rPr lang="en" dirty="0"/>
                        <a:t>3 years</a:t>
                      </a:r>
                      <a:endParaRPr dirty="0"/>
                    </a:p>
                  </a:txBody>
                  <a:tcPr marL="91425" marR="91425" marT="91425" marB="914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Tax Saving </a:t>
            </a:r>
            <a:r>
              <a:rPr lang="en" dirty="0"/>
              <a:t>Mutual Funds</a:t>
            </a:r>
            <a:endParaRPr dirty="0"/>
          </a:p>
        </p:txBody>
      </p:sp>
      <p:sp>
        <p:nvSpPr>
          <p:cNvPr id="240" name="Shape 24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smtClean="0"/>
              <a:t>Invest Rs.1.5 Lakh for the next three years in Tax Saving Mutual Funds</a:t>
            </a:r>
          </a:p>
          <a:p>
            <a:pPr marL="457200" lvl="0" indent="-342900" rtl="0">
              <a:spcBef>
                <a:spcPts val="0"/>
              </a:spcBef>
              <a:spcAft>
                <a:spcPts val="0"/>
              </a:spcAft>
              <a:buSzPts val="1800"/>
              <a:buChar char="●"/>
            </a:pPr>
            <a:r>
              <a:rPr lang="en" dirty="0" smtClean="0"/>
              <a:t>In 4</a:t>
            </a:r>
            <a:r>
              <a:rPr lang="en" baseline="30000" dirty="0" smtClean="0"/>
              <a:t>th</a:t>
            </a:r>
            <a:r>
              <a:rPr lang="en" dirty="0" smtClean="0"/>
              <a:t> year, withdraw the amount that you invested in 1</a:t>
            </a:r>
            <a:r>
              <a:rPr lang="en" baseline="30000" dirty="0" smtClean="0"/>
              <a:t>st</a:t>
            </a:r>
            <a:r>
              <a:rPr lang="en" dirty="0" smtClean="0"/>
              <a:t> year and invest again</a:t>
            </a:r>
          </a:p>
          <a:p>
            <a:pPr marL="457200" lvl="0" indent="-342900" rtl="0">
              <a:spcBef>
                <a:spcPts val="0"/>
              </a:spcBef>
              <a:spcAft>
                <a:spcPts val="0"/>
              </a:spcAft>
              <a:buSzPts val="1800"/>
              <a:buChar char="●"/>
            </a:pPr>
            <a:r>
              <a:rPr lang="en" dirty="0" smtClean="0"/>
              <a:t>In 5</a:t>
            </a:r>
            <a:r>
              <a:rPr lang="en" baseline="30000" dirty="0" smtClean="0"/>
              <a:t>th</a:t>
            </a:r>
            <a:r>
              <a:rPr lang="en" dirty="0" smtClean="0"/>
              <a:t> year, withdraw the amount that you invested in 2</a:t>
            </a:r>
            <a:r>
              <a:rPr lang="en" baseline="30000" dirty="0" smtClean="0"/>
              <a:t>nd</a:t>
            </a:r>
            <a:r>
              <a:rPr lang="en" dirty="0" smtClean="0"/>
              <a:t> year and invest again</a:t>
            </a:r>
          </a:p>
          <a:p>
            <a:pPr marL="457200" lvl="0" indent="-342900" rtl="0">
              <a:spcBef>
                <a:spcPts val="0"/>
              </a:spcBef>
              <a:spcAft>
                <a:spcPts val="0"/>
              </a:spcAft>
              <a:buSzPts val="1800"/>
              <a:buChar char="●"/>
            </a:pPr>
            <a:r>
              <a:rPr lang="en-US" dirty="0" smtClean="0"/>
              <a:t>After three years, you don’t need to allocate budget for 80C</a:t>
            </a:r>
            <a:endParaRPr dirty="0"/>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Shape 23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ELSS (Tax Saving) Mutual Funds</a:t>
            </a:r>
            <a:endParaRPr/>
          </a:p>
        </p:txBody>
      </p:sp>
      <p:sp>
        <p:nvSpPr>
          <p:cNvPr id="240" name="Shape 24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u="sng" dirty="0">
                <a:solidFill>
                  <a:schemeClr val="hlink"/>
                </a:solidFill>
                <a:hlinkClick r:id="rId3"/>
              </a:rPr>
              <a:t>http://www.moneycontrol.com/mutual-funds/performance-tracker/returns/elss.html</a:t>
            </a:r>
            <a:r>
              <a:rPr lang="en" dirty="0"/>
              <a:t> </a:t>
            </a:r>
            <a:endParaRPr dirty="0"/>
          </a:p>
          <a:p>
            <a:pPr marL="457200" lvl="0" indent="-342900" rtl="0">
              <a:spcBef>
                <a:spcPts val="0"/>
              </a:spcBef>
              <a:spcAft>
                <a:spcPts val="0"/>
              </a:spcAft>
              <a:buSzPts val="1800"/>
              <a:buChar char="●"/>
            </a:pPr>
            <a:r>
              <a:rPr lang="en" dirty="0"/>
              <a:t>Returns over 5 year</a:t>
            </a:r>
            <a:endParaRPr dirty="0"/>
          </a:p>
          <a:p>
            <a:pPr marL="457200" lvl="0" indent="-342900" rtl="0">
              <a:spcBef>
                <a:spcPts val="0"/>
              </a:spcBef>
              <a:spcAft>
                <a:spcPts val="0"/>
              </a:spcAft>
              <a:buSzPts val="1800"/>
              <a:buChar char="●"/>
            </a:pPr>
            <a:r>
              <a:rPr lang="en" dirty="0"/>
              <a:t>Asset value more than Rs.1000 crore</a:t>
            </a:r>
            <a:endParaRPr dirty="0"/>
          </a:p>
          <a:p>
            <a:pPr marL="914400" lvl="1" indent="-317500" rtl="0">
              <a:spcBef>
                <a:spcPts val="0"/>
              </a:spcBef>
              <a:spcAft>
                <a:spcPts val="0"/>
              </a:spcAft>
              <a:buSzPts val="1400"/>
              <a:buChar char="○"/>
            </a:pPr>
            <a:r>
              <a:rPr lang="en" dirty="0"/>
              <a:t>Axis Long Term Equity Fund</a:t>
            </a:r>
            <a:endParaRPr dirty="0"/>
          </a:p>
          <a:p>
            <a:pPr marL="914400" lvl="1" indent="-317500" rtl="0">
              <a:spcBef>
                <a:spcPts val="0"/>
              </a:spcBef>
              <a:spcAft>
                <a:spcPts val="0"/>
              </a:spcAft>
              <a:buSzPts val="1400"/>
              <a:buChar char="○"/>
            </a:pPr>
            <a:r>
              <a:rPr lang="en" dirty="0"/>
              <a:t>Aditya Birla Sunlife Tax Relief 96</a:t>
            </a:r>
            <a:endParaRPr dirty="0"/>
          </a:p>
          <a:p>
            <a:pPr marL="914400" lvl="1" indent="-317500" rtl="0">
              <a:spcBef>
                <a:spcPts val="0"/>
              </a:spcBef>
              <a:spcAft>
                <a:spcPts val="0"/>
              </a:spcAft>
              <a:buSzPts val="1400"/>
              <a:buChar char="○"/>
            </a:pPr>
            <a:r>
              <a:rPr lang="en" dirty="0"/>
              <a:t>Reliance Tax Saver</a:t>
            </a:r>
            <a:endParaRPr dirty="0"/>
          </a:p>
          <a:p>
            <a:pPr marL="914400" lvl="1" indent="-317500" rtl="0">
              <a:spcBef>
                <a:spcPts val="0"/>
              </a:spcBef>
              <a:spcAft>
                <a:spcPts val="0"/>
              </a:spcAft>
              <a:buSzPts val="1400"/>
              <a:buChar char="○"/>
            </a:pPr>
            <a:r>
              <a:rPr lang="en" dirty="0"/>
              <a:t>DSP Blockrock Tax Saver Fund</a:t>
            </a:r>
            <a:endParaRPr dirty="0"/>
          </a:p>
          <a:p>
            <a:pPr marL="914400" lvl="1" indent="-317500" rtl="0">
              <a:spcBef>
                <a:spcPts val="0"/>
              </a:spcBef>
              <a:spcAft>
                <a:spcPts val="0"/>
              </a:spcAft>
              <a:buSzPts val="1400"/>
              <a:buChar char="○"/>
            </a:pPr>
            <a:r>
              <a:rPr lang="en" dirty="0"/>
              <a:t>L &amp; T Tax Advantage</a:t>
            </a:r>
            <a:endParaRPr dirty="0"/>
          </a:p>
          <a:p>
            <a:pPr marL="0" lvl="0" indent="0">
              <a:spcBef>
                <a:spcPts val="1600"/>
              </a:spcBef>
              <a:spcAft>
                <a:spcPts val="0"/>
              </a:spcAft>
              <a:buNone/>
            </a:pPr>
            <a:endParaRPr dirty="0"/>
          </a:p>
          <a:p>
            <a:pPr marL="0" lvl="0" indent="0">
              <a:spcBef>
                <a:spcPts val="1600"/>
              </a:spcBef>
              <a:spcAft>
                <a:spcPts val="1600"/>
              </a:spcAft>
              <a:buNone/>
            </a:pPr>
            <a:endParaRPr dirty="0"/>
          </a:p>
        </p:txBody>
      </p:sp>
    </p:spTree>
    <p:extLst>
      <p:ext uri="{BB962C8B-B14F-4D97-AF65-F5344CB8AC3E}">
        <p14:creationId xmlns:p14="http://schemas.microsoft.com/office/powerpoint/2010/main" val="15900734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Investing in Mutual Funds</a:t>
            </a:r>
            <a:endParaRPr/>
          </a:p>
        </p:txBody>
      </p:sp>
      <p:sp>
        <p:nvSpPr>
          <p:cNvPr id="246" name="Shape 24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If you are KYC Compliant - Directly login to respective MF Website</a:t>
            </a:r>
            <a:endParaRPr dirty="0"/>
          </a:p>
          <a:p>
            <a:pPr marL="914400" lvl="1" indent="-317500" rtl="0">
              <a:spcBef>
                <a:spcPts val="0"/>
              </a:spcBef>
              <a:spcAft>
                <a:spcPts val="0"/>
              </a:spcAft>
              <a:buSzPts val="1400"/>
              <a:buChar char="○"/>
            </a:pPr>
            <a:r>
              <a:rPr lang="en" dirty="0"/>
              <a:t>Invest in Direct Growth plan</a:t>
            </a:r>
            <a:endParaRPr dirty="0"/>
          </a:p>
          <a:p>
            <a:pPr marL="457200" lvl="0" indent="-342900" rtl="0">
              <a:spcBef>
                <a:spcPts val="0"/>
              </a:spcBef>
              <a:spcAft>
                <a:spcPts val="0"/>
              </a:spcAft>
              <a:buSzPts val="1800"/>
              <a:buChar char="●"/>
            </a:pPr>
            <a:r>
              <a:rPr lang="en" dirty="0"/>
              <a:t>If you are not KYC Compliant, Register in FundsIndia</a:t>
            </a:r>
            <a:endParaRPr dirty="0"/>
          </a:p>
          <a:p>
            <a:pPr marL="914400" lvl="1" indent="-317500" rtl="0">
              <a:spcBef>
                <a:spcPts val="0"/>
              </a:spcBef>
              <a:spcAft>
                <a:spcPts val="0"/>
              </a:spcAft>
              <a:buSzPts val="1400"/>
              <a:buChar char="○"/>
            </a:pPr>
            <a:r>
              <a:rPr lang="en" dirty="0"/>
              <a:t>FundsIndia would do all the paperwork</a:t>
            </a:r>
            <a:endParaRPr dirty="0"/>
          </a:p>
          <a:p>
            <a:pPr marL="914400" lvl="1" indent="-317500" rtl="0">
              <a:spcBef>
                <a:spcPts val="0"/>
              </a:spcBef>
              <a:spcAft>
                <a:spcPts val="0"/>
              </a:spcAft>
              <a:buSzPts val="1400"/>
              <a:buChar char="○"/>
            </a:pPr>
            <a:r>
              <a:rPr lang="en" dirty="0"/>
              <a:t>Then, you can invest directly from the MF websites</a:t>
            </a:r>
            <a:endParaRPr dirty="0"/>
          </a:p>
          <a:p>
            <a:pPr marL="457200" lvl="0" indent="-342900" rtl="0">
              <a:spcBef>
                <a:spcPts val="0"/>
              </a:spcBef>
              <a:spcAft>
                <a:spcPts val="0"/>
              </a:spcAft>
              <a:buSzPts val="1800"/>
              <a:buChar char="●"/>
            </a:pPr>
            <a:r>
              <a:rPr lang="en" dirty="0"/>
              <a:t>Investing in MF directly (Direct Plan) would save 1% when compared to investing through FundsIndia (Regular Plan)</a:t>
            </a:r>
            <a:endParaRPr dirty="0"/>
          </a:p>
          <a:p>
            <a:pPr marL="457200" lvl="0" indent="-342900" rtl="0">
              <a:spcBef>
                <a:spcPts val="0"/>
              </a:spcBef>
              <a:spcAft>
                <a:spcPts val="0"/>
              </a:spcAft>
              <a:buSzPts val="1800"/>
              <a:buChar char="●"/>
            </a:pPr>
            <a:r>
              <a:rPr lang="en" dirty="0"/>
              <a:t>Dividend plan would be taxable at 10</a:t>
            </a:r>
            <a:r>
              <a:rPr lang="en" dirty="0" smtClean="0"/>
              <a:t>% - So, Opt for Growth Plan</a:t>
            </a:r>
            <a:endParaRPr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2" name="Shape 252"/>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Returns</a:t>
            </a:r>
            <a:endParaRPr/>
          </a:p>
        </p:txBody>
      </p:sp>
      <p:sp>
        <p:nvSpPr>
          <p:cNvPr id="251" name="Shape 25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One of our </a:t>
            </a:r>
            <a:r>
              <a:rPr lang="en" dirty="0" smtClean="0"/>
              <a:t>Colleagues </a:t>
            </a:r>
            <a:r>
              <a:rPr lang="en" dirty="0"/>
              <a:t>has invested a small amount in Franklin Templeton MF in 2003. It </a:t>
            </a:r>
            <a:r>
              <a:rPr lang="en" dirty="0" smtClean="0"/>
              <a:t>is increased </a:t>
            </a:r>
            <a:r>
              <a:rPr lang="en" dirty="0"/>
              <a:t>by 30 times in 15 years. </a:t>
            </a:r>
            <a:endParaRPr dirty="0"/>
          </a:p>
          <a:p>
            <a:pPr marL="457200" lvl="0" indent="-342900">
              <a:spcBef>
                <a:spcPts val="0"/>
              </a:spcBef>
              <a:spcAft>
                <a:spcPts val="0"/>
              </a:spcAft>
              <a:buSzPts val="1800"/>
              <a:buChar char="●"/>
            </a:pPr>
            <a:r>
              <a:rPr lang="en" dirty="0"/>
              <a:t>If he does not withdraw that amount, and if the value increases by same proportion, what would be the value 15 years later?</a:t>
            </a:r>
            <a:endParaRP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Shape 258"/>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Returns</a:t>
            </a:r>
            <a:endParaRPr/>
          </a:p>
        </p:txBody>
      </p:sp>
      <p:sp>
        <p:nvSpPr>
          <p:cNvPr id="257" name="Shape 25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One of our </a:t>
            </a:r>
            <a:r>
              <a:rPr lang="en" dirty="0" smtClean="0"/>
              <a:t>Colleagues </a:t>
            </a:r>
            <a:r>
              <a:rPr lang="en" dirty="0"/>
              <a:t>has invested a small amount in Franklin Templeton MF in 2003. It </a:t>
            </a:r>
            <a:r>
              <a:rPr lang="en" dirty="0" smtClean="0"/>
              <a:t>is increased </a:t>
            </a:r>
            <a:r>
              <a:rPr lang="en" dirty="0"/>
              <a:t>by 30 times in 15 years. </a:t>
            </a:r>
            <a:endParaRPr dirty="0"/>
          </a:p>
          <a:p>
            <a:pPr marL="457200" lvl="0" indent="-342900" rtl="0">
              <a:spcBef>
                <a:spcPts val="0"/>
              </a:spcBef>
              <a:spcAft>
                <a:spcPts val="0"/>
              </a:spcAft>
              <a:buSzPts val="1800"/>
              <a:buChar char="●"/>
            </a:pPr>
            <a:r>
              <a:rPr lang="en" dirty="0"/>
              <a:t>If he does not withdraw that amount, and if the value increases by same proportion, what would be the value 15 years later?</a:t>
            </a:r>
            <a:endParaRPr dirty="0"/>
          </a:p>
          <a:p>
            <a:pPr marL="457200" lvl="0" indent="-342900" rtl="0">
              <a:spcBef>
                <a:spcPts val="0"/>
              </a:spcBef>
              <a:spcAft>
                <a:spcPts val="0"/>
              </a:spcAft>
              <a:buSzPts val="1800"/>
              <a:buChar char="●"/>
            </a:pPr>
            <a:r>
              <a:rPr lang="en" dirty="0"/>
              <a:t>In 30 years - Returns would be 60 times</a:t>
            </a:r>
            <a:endParaRP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Returns</a:t>
            </a:r>
            <a:endParaRPr/>
          </a:p>
        </p:txBody>
      </p:sp>
      <p:sp>
        <p:nvSpPr>
          <p:cNvPr id="263" name="Shape 26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One of our </a:t>
            </a:r>
            <a:r>
              <a:rPr lang="en" dirty="0" smtClean="0"/>
              <a:t>Colleagues </a:t>
            </a:r>
            <a:r>
              <a:rPr lang="en" dirty="0"/>
              <a:t>has invested a small amount in Franklin Templeton MF in 2003. It </a:t>
            </a:r>
            <a:r>
              <a:rPr lang="en" dirty="0" smtClean="0"/>
              <a:t>is increased </a:t>
            </a:r>
            <a:r>
              <a:rPr lang="en" dirty="0"/>
              <a:t>by 30 times in 15 years. </a:t>
            </a:r>
            <a:endParaRPr dirty="0"/>
          </a:p>
          <a:p>
            <a:pPr marL="457200" lvl="0" indent="-342900" rtl="0">
              <a:spcBef>
                <a:spcPts val="0"/>
              </a:spcBef>
              <a:spcAft>
                <a:spcPts val="0"/>
              </a:spcAft>
              <a:buSzPts val="1800"/>
              <a:buChar char="●"/>
            </a:pPr>
            <a:r>
              <a:rPr lang="en" dirty="0"/>
              <a:t>If he does not withdraw that amount, and if the value increases by same proportion, what would be the value 15 years later?</a:t>
            </a:r>
            <a:endParaRPr dirty="0"/>
          </a:p>
          <a:p>
            <a:pPr marL="457200" lvl="0" indent="-342900" rtl="0">
              <a:spcBef>
                <a:spcPts val="0"/>
              </a:spcBef>
              <a:spcAft>
                <a:spcPts val="0"/>
              </a:spcAft>
              <a:buSzPts val="1800"/>
              <a:buChar char="●"/>
            </a:pPr>
            <a:r>
              <a:rPr lang="en" strike="sngStrike" dirty="0"/>
              <a:t>In 30 years - Returns would be 60 times</a:t>
            </a:r>
            <a:endParaRPr strike="sngStrike" dirty="0"/>
          </a:p>
          <a:p>
            <a:pPr marL="457200" lvl="0" indent="-342900" rtl="0">
              <a:spcBef>
                <a:spcPts val="0"/>
              </a:spcBef>
              <a:spcAft>
                <a:spcPts val="0"/>
              </a:spcAft>
              <a:buSzPts val="1800"/>
              <a:buChar char="●"/>
            </a:pPr>
            <a:r>
              <a:rPr lang="en" dirty="0"/>
              <a:t>In 30 years - Returns would be 900 times</a:t>
            </a:r>
            <a:endParaRP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Shape 9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Provident Fund (PF) and FD</a:t>
            </a:r>
            <a:endParaRPr/>
          </a:p>
        </p:txBody>
      </p:sp>
      <p:sp>
        <p:nvSpPr>
          <p:cNvPr id="95" name="Shape 95"/>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PF Interest Rate 8.55% &gt; Inflation 4%</a:t>
            </a:r>
            <a:endParaRPr/>
          </a:p>
          <a:p>
            <a:pPr marL="457200" lvl="0" indent="-342900" rtl="0">
              <a:spcBef>
                <a:spcPts val="0"/>
              </a:spcBef>
              <a:spcAft>
                <a:spcPts val="0"/>
              </a:spcAft>
              <a:buSzPts val="1800"/>
              <a:buChar char="●"/>
            </a:pPr>
            <a:r>
              <a:rPr lang="en"/>
              <a:t>FD Interest Rate 6.5% &gt; Inflation 4%</a:t>
            </a:r>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Shape 264"/>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dirty="0" smtClean="0"/>
              <a:t>Land and Mutual Funds</a:t>
            </a:r>
            <a:endParaRPr dirty="0"/>
          </a:p>
        </p:txBody>
      </p:sp>
      <p:sp>
        <p:nvSpPr>
          <p:cNvPr id="263" name="Shape 263"/>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dirty="0" smtClean="0"/>
              <a:t>Invest in Land and Mutual Funds</a:t>
            </a:r>
          </a:p>
          <a:p>
            <a:pPr marL="457200" lvl="0" indent="-342900" rtl="0">
              <a:spcBef>
                <a:spcPts val="0"/>
              </a:spcBef>
              <a:spcAft>
                <a:spcPts val="0"/>
              </a:spcAft>
              <a:buSzPts val="1800"/>
              <a:buChar char="●"/>
            </a:pPr>
            <a:r>
              <a:rPr lang="en-US" dirty="0" smtClean="0"/>
              <a:t>Nothing else will keep your money with the same value</a:t>
            </a:r>
            <a:endParaRPr dirty="0"/>
          </a:p>
        </p:txBody>
      </p:sp>
    </p:spTree>
    <p:extLst>
      <p:ext uri="{BB962C8B-B14F-4D97-AF65-F5344CB8AC3E}">
        <p14:creationId xmlns:p14="http://schemas.microsoft.com/office/powerpoint/2010/main" val="10924075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Disclaimer</a:t>
            </a:r>
            <a:endParaRPr/>
          </a:p>
        </p:txBody>
      </p:sp>
      <p:sp>
        <p:nvSpPr>
          <p:cNvPr id="270" name="Shape 27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Mutual Fund Investments are subject to market risk. Please read the offer document carefully.</a:t>
            </a:r>
            <a:endParaRPr/>
          </a:p>
          <a:p>
            <a:pPr marL="457200" lvl="0" indent="-342900" rtl="0">
              <a:spcBef>
                <a:spcPts val="0"/>
              </a:spcBef>
              <a:spcAft>
                <a:spcPts val="0"/>
              </a:spcAft>
              <a:buSzPts val="1800"/>
              <a:buChar char="●"/>
            </a:pPr>
            <a:r>
              <a:rPr lang="en"/>
              <a:t>Do NOT invest, if you want to withdraw in less than 5 years or whenever you need money</a:t>
            </a:r>
            <a:endParaRPr/>
          </a:p>
          <a:p>
            <a:pPr marL="457200" lvl="0" indent="-342900" rtl="0">
              <a:spcBef>
                <a:spcPts val="0"/>
              </a:spcBef>
              <a:spcAft>
                <a:spcPts val="0"/>
              </a:spcAft>
              <a:buSzPts val="1800"/>
              <a:buChar char="●"/>
            </a:pPr>
            <a:r>
              <a:rPr lang="en"/>
              <a:t>Invest only, if you are prepared to keep the money for at least two government changes at the center.</a:t>
            </a:r>
            <a:endParaRPr/>
          </a:p>
          <a:p>
            <a:pPr marL="457200" lvl="0" indent="-342900" rtl="0">
              <a:spcBef>
                <a:spcPts val="0"/>
              </a:spcBef>
              <a:spcAft>
                <a:spcPts val="0"/>
              </a:spcAft>
              <a:buSzPts val="1800"/>
              <a:buChar char="●"/>
            </a:pPr>
            <a:r>
              <a:rPr lang="en"/>
              <a:t>Keep 6 months of your expenses in FD.</a:t>
            </a:r>
            <a:endParaRPr/>
          </a:p>
          <a:p>
            <a:pPr marL="457200" lvl="0" indent="-342900">
              <a:spcBef>
                <a:spcPts val="0"/>
              </a:spcBef>
              <a:spcAft>
                <a:spcPts val="0"/>
              </a:spcAft>
              <a:buSzPts val="1800"/>
              <a:buChar char="●"/>
            </a:pPr>
            <a:r>
              <a:rPr lang="en"/>
              <a:t>Try to invest equal amount every month </a:t>
            </a:r>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Income Tax Returns</a:t>
            </a:r>
            <a:endParaRPr dirty="0"/>
          </a:p>
        </p:txBody>
      </p:sp>
      <p:sp>
        <p:nvSpPr>
          <p:cNvPr id="270" name="Shape 270"/>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smtClean="0"/>
              <a:t>Everyone needs to file Income Tax Returns</a:t>
            </a:r>
          </a:p>
          <a:p>
            <a:pPr lvl="0"/>
            <a:r>
              <a:rPr lang="en-US" dirty="0">
                <a:hlinkClick r:id="rId3"/>
              </a:rPr>
              <a:t>https://www.incometaxindiaefiling.gov.in</a:t>
            </a:r>
            <a:r>
              <a:rPr lang="en-US" dirty="0" smtClean="0">
                <a:hlinkClick r:id="rId3"/>
              </a:rPr>
              <a:t>/</a:t>
            </a:r>
            <a:r>
              <a:rPr lang="en-US" dirty="0" smtClean="0"/>
              <a:t> </a:t>
            </a:r>
            <a:endParaRPr lang="en" dirty="0" smtClean="0"/>
          </a:p>
          <a:p>
            <a:pPr marL="457200" lvl="0" indent="-342900" rtl="0">
              <a:spcBef>
                <a:spcPts val="0"/>
              </a:spcBef>
              <a:spcAft>
                <a:spcPts val="0"/>
              </a:spcAft>
              <a:buSzPts val="1800"/>
              <a:buChar char="●"/>
            </a:pPr>
            <a:r>
              <a:rPr lang="en" dirty="0" smtClean="0"/>
              <a:t>ITR-2 is Strongly Recommended Except when</a:t>
            </a:r>
          </a:p>
          <a:p>
            <a:pPr lvl="1" indent="-342900">
              <a:spcBef>
                <a:spcPts val="0"/>
              </a:spcBef>
              <a:buSzPts val="1800"/>
              <a:buChar char="●"/>
            </a:pPr>
            <a:r>
              <a:rPr lang="en" dirty="0" smtClean="0"/>
              <a:t>You did not submit any HRA</a:t>
            </a:r>
          </a:p>
          <a:p>
            <a:pPr lvl="1" indent="-342900">
              <a:spcBef>
                <a:spcPts val="0"/>
              </a:spcBef>
              <a:buSzPts val="1800"/>
              <a:buChar char="●"/>
            </a:pPr>
            <a:r>
              <a:rPr lang="en" dirty="0" smtClean="0"/>
              <a:t>You do not have any other income except from FD/Savings Account</a:t>
            </a:r>
          </a:p>
          <a:p>
            <a:r>
              <a:rPr lang="en" dirty="0" smtClean="0"/>
              <a:t>Even if you have Rs.10,000 FD, you need to pay tax on the interest that you got</a:t>
            </a:r>
          </a:p>
          <a:p>
            <a:endParaRPr lang="en" dirty="0" smtClean="0"/>
          </a:p>
          <a:p>
            <a:pPr lvl="1" indent="-342900">
              <a:spcBef>
                <a:spcPts val="0"/>
              </a:spcBef>
              <a:buSzPts val="1800"/>
              <a:buChar char="●"/>
            </a:pPr>
            <a:endParaRPr lang="en" dirty="0" smtClean="0"/>
          </a:p>
          <a:p>
            <a:pPr lvl="1" indent="-342900">
              <a:spcBef>
                <a:spcPts val="0"/>
              </a:spcBef>
              <a:buSzPts val="1800"/>
              <a:buChar char="●"/>
            </a:pPr>
            <a:endParaRPr dirty="0"/>
          </a:p>
        </p:txBody>
      </p:sp>
    </p:spTree>
    <p:extLst>
      <p:ext uri="{BB962C8B-B14F-4D97-AF65-F5344CB8AC3E}">
        <p14:creationId xmlns:p14="http://schemas.microsoft.com/office/powerpoint/2010/main" val="48571355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Shape 275"/>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Related Topics of Interest</a:t>
            </a:r>
            <a:endParaRPr/>
          </a:p>
        </p:txBody>
      </p:sp>
      <p:sp>
        <p:nvSpPr>
          <p:cNvPr id="276" name="Shape 276"/>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a:t>Stock Market Basics</a:t>
            </a:r>
            <a:endParaRPr/>
          </a:p>
          <a:p>
            <a:pPr marL="457200" lvl="0" indent="-342900" rtl="0">
              <a:spcBef>
                <a:spcPts val="0"/>
              </a:spcBef>
              <a:spcAft>
                <a:spcPts val="0"/>
              </a:spcAft>
              <a:buSzPts val="1800"/>
              <a:buChar char="●"/>
            </a:pPr>
            <a:r>
              <a:rPr lang="en"/>
              <a:t>How I lost money in stock market?</a:t>
            </a:r>
            <a:endParaRPr/>
          </a:p>
          <a:p>
            <a:pPr marL="457200" lvl="0" indent="-342900" rtl="0">
              <a:spcBef>
                <a:spcPts val="0"/>
              </a:spcBef>
              <a:spcAft>
                <a:spcPts val="0"/>
              </a:spcAft>
              <a:buSzPts val="1800"/>
              <a:buChar char="●"/>
            </a:pPr>
            <a:r>
              <a:rPr lang="en"/>
              <a:t>Indian Economy from Nehru to Modi</a:t>
            </a:r>
            <a:endParaRPr/>
          </a:p>
          <a:p>
            <a:pPr marL="457200" lvl="0" indent="-342900" rtl="0">
              <a:spcBef>
                <a:spcPts val="0"/>
              </a:spcBef>
              <a:spcAft>
                <a:spcPts val="0"/>
              </a:spcAft>
              <a:buSzPts val="1800"/>
              <a:buChar char="●"/>
            </a:pPr>
            <a:r>
              <a:rPr lang="en"/>
              <a:t>Let’s print more money to eradicate poverty</a:t>
            </a:r>
            <a:endParaRPr/>
          </a:p>
          <a:p>
            <a:pPr marL="457200" lvl="0" indent="-342900" rtl="0">
              <a:spcBef>
                <a:spcPts val="0"/>
              </a:spcBef>
              <a:spcAft>
                <a:spcPts val="0"/>
              </a:spcAft>
              <a:buSzPts val="1800"/>
              <a:buChar char="●"/>
            </a:pPr>
            <a:r>
              <a:rPr lang="en"/>
              <a:t>Let’s try for $1 = Re.1</a:t>
            </a: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Inflation</a:t>
            </a:r>
            <a:endParaRPr/>
          </a:p>
        </p:txBody>
      </p:sp>
      <p:sp>
        <p:nvSpPr>
          <p:cNvPr id="101" name="Shape 10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2009 - 14.97%</a:t>
            </a:r>
            <a:endParaRPr dirty="0"/>
          </a:p>
          <a:p>
            <a:pPr marL="457200" lvl="0" indent="-342900" rtl="0">
              <a:spcBef>
                <a:spcPts val="0"/>
              </a:spcBef>
              <a:spcAft>
                <a:spcPts val="0"/>
              </a:spcAft>
              <a:buSzPts val="1800"/>
              <a:buChar char="●"/>
            </a:pPr>
            <a:r>
              <a:rPr lang="en" dirty="0"/>
              <a:t>2012 - 11.17%</a:t>
            </a:r>
            <a:endParaRPr dirty="0"/>
          </a:p>
          <a:p>
            <a:pPr marL="457200" lvl="0" indent="-342900">
              <a:spcBef>
                <a:spcPts val="0"/>
              </a:spcBef>
              <a:spcAft>
                <a:spcPts val="0"/>
              </a:spcAft>
              <a:buSzPts val="1800"/>
              <a:buChar char="●"/>
            </a:pPr>
            <a:r>
              <a:rPr lang="en" dirty="0"/>
              <a:t>2008-2013 &gt; 9% [Except for one year</a:t>
            </a:r>
            <a:r>
              <a:rPr lang="en" dirty="0" smtClean="0"/>
              <a:t>]</a:t>
            </a:r>
          </a:p>
          <a:p>
            <a:pPr marL="457200" lvl="0" indent="-342900">
              <a:spcBef>
                <a:spcPts val="0"/>
              </a:spcBef>
              <a:spcAft>
                <a:spcPts val="0"/>
              </a:spcAft>
              <a:buSzPts val="1800"/>
              <a:buChar char="●"/>
            </a:pPr>
            <a:r>
              <a:rPr lang="en" dirty="0" smtClean="0"/>
              <a:t>If you had got salary raise less than 9% between 2008-2013, it actually means, your salary got reduced.</a:t>
            </a: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Value of Money</a:t>
            </a:r>
            <a:endParaRPr dirty="0"/>
          </a:p>
        </p:txBody>
      </p:sp>
      <p:sp>
        <p:nvSpPr>
          <p:cNvPr id="71" name="Shape 7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dirty="0" smtClean="0"/>
              <a:t>Is Rs.1 Lakh today same as Rs.1 Lakh 15 years back?</a:t>
            </a:r>
            <a:endParaRPr dirty="0"/>
          </a:p>
        </p:txBody>
      </p:sp>
    </p:spTree>
    <p:extLst>
      <p:ext uri="{BB962C8B-B14F-4D97-AF65-F5344CB8AC3E}">
        <p14:creationId xmlns:p14="http://schemas.microsoft.com/office/powerpoint/2010/main" val="39133327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Value of Money</a:t>
            </a:r>
            <a:endParaRPr dirty="0"/>
          </a:p>
        </p:txBody>
      </p:sp>
      <p:sp>
        <p:nvSpPr>
          <p:cNvPr id="71" name="Shape 7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dirty="0" smtClean="0"/>
              <a:t>Is Rs.1 Lakh today same as Rs.1 Lakh 15 years back?</a:t>
            </a:r>
          </a:p>
          <a:p>
            <a:r>
              <a:rPr lang="en-US" dirty="0"/>
              <a:t>Is Rs.4 Lakh today same as Rs.1 Lakh 15 years back?</a:t>
            </a:r>
          </a:p>
          <a:p>
            <a:pPr marL="457200" lvl="0" indent="-342900" rtl="0">
              <a:spcBef>
                <a:spcPts val="0"/>
              </a:spcBef>
              <a:spcAft>
                <a:spcPts val="0"/>
              </a:spcAft>
              <a:buSzPts val="1800"/>
              <a:buChar char="●"/>
            </a:pPr>
            <a:endParaRPr dirty="0"/>
          </a:p>
        </p:txBody>
      </p:sp>
    </p:spTree>
    <p:extLst>
      <p:ext uri="{BB962C8B-B14F-4D97-AF65-F5344CB8AC3E}">
        <p14:creationId xmlns:p14="http://schemas.microsoft.com/office/powerpoint/2010/main" val="1557667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dirty="0" smtClean="0"/>
              <a:t>Value of Money</a:t>
            </a:r>
            <a:endParaRPr dirty="0"/>
          </a:p>
        </p:txBody>
      </p:sp>
      <p:sp>
        <p:nvSpPr>
          <p:cNvPr id="71" name="Shape 71"/>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US" dirty="0" smtClean="0"/>
              <a:t>Is Rs.1 Lakh today same as Rs.1 Lakh 15 years back?</a:t>
            </a:r>
          </a:p>
          <a:p>
            <a:pPr lvl="0"/>
            <a:r>
              <a:rPr lang="en-US" dirty="0"/>
              <a:t>Is Rs.4 Lakh today same as Rs.1 Lakh 15 years back?</a:t>
            </a:r>
          </a:p>
          <a:p>
            <a:pPr lvl="0"/>
            <a:r>
              <a:rPr lang="en-US" dirty="0"/>
              <a:t>Fixed deposit of Rs.1 Lakh at the interest rate of 9% per annum for 15 years would become Rs.3,83,800. </a:t>
            </a:r>
          </a:p>
          <a:p>
            <a:pPr lvl="0"/>
            <a:r>
              <a:rPr lang="en-US" dirty="0"/>
              <a:t>If Rs.1 Lakh is more valuable for you 15 years back, you are losing money by having in Fixed Deposit.</a:t>
            </a:r>
          </a:p>
          <a:p>
            <a:pPr marL="457200" lvl="0" indent="-342900" rtl="0">
              <a:spcBef>
                <a:spcPts val="0"/>
              </a:spcBef>
              <a:spcAft>
                <a:spcPts val="0"/>
              </a:spcAft>
              <a:buSzPts val="1800"/>
              <a:buChar char="●"/>
            </a:pPr>
            <a:endParaRPr dirty="0"/>
          </a:p>
        </p:txBody>
      </p:sp>
    </p:spTree>
    <p:extLst>
      <p:ext uri="{BB962C8B-B14F-4D97-AF65-F5344CB8AC3E}">
        <p14:creationId xmlns:p14="http://schemas.microsoft.com/office/powerpoint/2010/main" val="943645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Life Insurance</a:t>
            </a:r>
            <a:endParaRPr/>
          </a:p>
        </p:txBody>
      </p:sp>
      <p:sp>
        <p:nvSpPr>
          <p:cNvPr id="107" name="Shape 107"/>
          <p:cNvSpPr txBox="1">
            <a:spLocks noGrp="1"/>
          </p:cNvSpPr>
          <p:nvPr>
            <p:ph type="body" idx="1"/>
          </p:nvPr>
        </p:nvSpPr>
        <p:spPr>
          <a:prstGeom prst="rect">
            <a:avLst/>
          </a:prstGeom>
        </p:spPr>
        <p:txBody>
          <a:bodyPr spcFirstLastPara="1" wrap="square" lIns="91425" tIns="91425" rIns="91425" bIns="91425" anchor="t" anchorCtr="0">
            <a:noAutofit/>
          </a:bodyPr>
          <a:lstStyle/>
          <a:p>
            <a:pPr marL="457200" lvl="0" indent="-342900" rtl="0">
              <a:spcBef>
                <a:spcPts val="0"/>
              </a:spcBef>
              <a:spcAft>
                <a:spcPts val="0"/>
              </a:spcAft>
              <a:buSzPts val="1800"/>
              <a:buChar char="●"/>
            </a:pPr>
            <a:r>
              <a:rPr lang="en" dirty="0"/>
              <a:t>Money Back Policies </a:t>
            </a:r>
            <a:endParaRPr dirty="0"/>
          </a:p>
          <a:p>
            <a:pPr marL="914400" lvl="1" indent="-317500" rtl="0">
              <a:spcBef>
                <a:spcPts val="0"/>
              </a:spcBef>
              <a:spcAft>
                <a:spcPts val="0"/>
              </a:spcAft>
              <a:buSzPts val="1400"/>
              <a:buChar char="○"/>
            </a:pPr>
            <a:r>
              <a:rPr lang="en" dirty="0"/>
              <a:t>Pay Rs.5000/month - You will get Rs.10 Lakh after 15 years</a:t>
            </a:r>
            <a:endParaRPr dirty="0"/>
          </a:p>
          <a:p>
            <a:pPr marL="457200" lvl="0" indent="-342900" rtl="0">
              <a:spcBef>
                <a:spcPts val="0"/>
              </a:spcBef>
              <a:spcAft>
                <a:spcPts val="0"/>
              </a:spcAft>
              <a:buSzPts val="1800"/>
              <a:buChar char="●"/>
            </a:pPr>
            <a:r>
              <a:rPr lang="en" dirty="0"/>
              <a:t>Term Insurance - No money back</a:t>
            </a:r>
            <a:endParaRPr dirty="0"/>
          </a:p>
          <a:p>
            <a:pPr marL="914400" lvl="1" indent="-317500" rtl="0">
              <a:spcBef>
                <a:spcPts val="0"/>
              </a:spcBef>
              <a:spcAft>
                <a:spcPts val="0"/>
              </a:spcAft>
              <a:buSzPts val="1400"/>
              <a:buChar char="○"/>
            </a:pPr>
            <a:r>
              <a:rPr lang="en" dirty="0"/>
              <a:t>Pay Rs.3500/year - Get Insurance cover of Rs.25 Lakh (for age 25)</a:t>
            </a:r>
            <a:endParaRPr dirty="0"/>
          </a:p>
          <a:p>
            <a:pPr marL="457200" lvl="0" indent="-342900" rtl="0">
              <a:spcBef>
                <a:spcPts val="0"/>
              </a:spcBef>
              <a:spcAft>
                <a:spcPts val="0"/>
              </a:spcAft>
              <a:buSzPts val="1800"/>
              <a:buChar char="●"/>
            </a:pPr>
            <a:r>
              <a:rPr lang="en" dirty="0"/>
              <a:t>Which one is better</a:t>
            </a:r>
            <a:r>
              <a:rPr lang="en" dirty="0" smtClean="0"/>
              <a:t>?</a:t>
            </a:r>
          </a:p>
          <a:p>
            <a:pPr marL="0" lvl="0" indent="0">
              <a:spcBef>
                <a:spcPts val="1600"/>
              </a:spcBef>
              <a:spcAft>
                <a:spcPts val="1600"/>
              </a:spcAft>
              <a:buNone/>
            </a:pPr>
            <a:endParaRP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TM02900743[[fn=Organic]]</Template>
  <TotalTime>125</TotalTime>
  <Words>2245</Words>
  <Application>Microsoft Office PowerPoint</Application>
  <PresentationFormat>On-screen Show (16:9)</PresentationFormat>
  <Paragraphs>239</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Courier New</vt:lpstr>
      <vt:lpstr>Garamond</vt:lpstr>
      <vt:lpstr>Organic</vt:lpstr>
      <vt:lpstr>Finance Basics</vt:lpstr>
      <vt:lpstr>Salary Increment</vt:lpstr>
      <vt:lpstr>Inflation</vt:lpstr>
      <vt:lpstr>Provident Fund (PF) and FD</vt:lpstr>
      <vt:lpstr>Inflation</vt:lpstr>
      <vt:lpstr>Value of Money</vt:lpstr>
      <vt:lpstr>Value of Money</vt:lpstr>
      <vt:lpstr>Value of Money</vt:lpstr>
      <vt:lpstr>Life Insurance</vt:lpstr>
      <vt:lpstr>Life Insurance</vt:lpstr>
      <vt:lpstr>Life Insurance</vt:lpstr>
      <vt:lpstr>Buying a Flat</vt:lpstr>
      <vt:lpstr>Buying a Flat - Interest Rate</vt:lpstr>
      <vt:lpstr>Buying a Flat</vt:lpstr>
      <vt:lpstr>Gold</vt:lpstr>
      <vt:lpstr>Business</vt:lpstr>
      <vt:lpstr>Business</vt:lpstr>
      <vt:lpstr>Business</vt:lpstr>
      <vt:lpstr>Stock Market</vt:lpstr>
      <vt:lpstr>Stock Market - Wipro</vt:lpstr>
      <vt:lpstr>Stock Market - Wipro</vt:lpstr>
      <vt:lpstr>Stock Market - Eicher Motors</vt:lpstr>
      <vt:lpstr>Stock Market - Eicher Motors</vt:lpstr>
      <vt:lpstr>Stock Market - Reliance, KFA</vt:lpstr>
      <vt:lpstr>Stock Market - Reliance, KFA</vt:lpstr>
      <vt:lpstr>Mutual Funds</vt:lpstr>
      <vt:lpstr>Mutual Funds</vt:lpstr>
      <vt:lpstr>Stock Market - Gambling?</vt:lpstr>
      <vt:lpstr>ULIP - Insurance</vt:lpstr>
      <vt:lpstr>ULIP - Insurance</vt:lpstr>
      <vt:lpstr>Stocks and MF Taxes</vt:lpstr>
      <vt:lpstr>Mutual Funds</vt:lpstr>
      <vt:lpstr>80C Tax Saving</vt:lpstr>
      <vt:lpstr>Tax Saving Mutual Funds</vt:lpstr>
      <vt:lpstr>ELSS (Tax Saving) Mutual Funds</vt:lpstr>
      <vt:lpstr>Investing in Mutual Funds</vt:lpstr>
      <vt:lpstr>Returns</vt:lpstr>
      <vt:lpstr>Returns</vt:lpstr>
      <vt:lpstr>Returns</vt:lpstr>
      <vt:lpstr>Land and Mutual Funds</vt:lpstr>
      <vt:lpstr>Disclaimer</vt:lpstr>
      <vt:lpstr>Income Tax Returns</vt:lpstr>
      <vt:lpstr>Related Topics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Finance Basics</dc:title>
  <cp:lastModifiedBy>Nagasatish Tiruveedula</cp:lastModifiedBy>
  <cp:revision>34</cp:revision>
  <dcterms:modified xsi:type="dcterms:W3CDTF">2018-05-18T09:44:39Z</dcterms:modified>
</cp:coreProperties>
</file>